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notesMasterIdLst>
    <p:notesMasterId r:id="rId11"/>
  </p:notesMasterIdLst>
  <p:sldIdLst>
    <p:sldId id="256" r:id="rId2"/>
    <p:sldId id="262" r:id="rId3"/>
    <p:sldId id="268" r:id="rId4"/>
    <p:sldId id="266" r:id="rId5"/>
    <p:sldId id="265" r:id="rId6"/>
    <p:sldId id="257" r:id="rId7"/>
    <p:sldId id="258" r:id="rId8"/>
    <p:sldId id="269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87435" autoAdjust="0"/>
  </p:normalViewPr>
  <p:slideViewPr>
    <p:cSldViewPr snapToGrid="0">
      <p:cViewPr varScale="1">
        <p:scale>
          <a:sx n="60" d="100"/>
          <a:sy n="60" d="100"/>
        </p:scale>
        <p:origin x="582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B89BF-98E4-4333-B480-EDCC6C708BD3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0FDD2-AFA3-4946-9A52-7E82A2AF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6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400-500</a:t>
            </a:r>
          </a:p>
          <a:p>
            <a:r>
              <a:rPr lang="en-US" dirty="0" smtClean="0"/>
              <a:t>125-150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0FDD2-AFA3-4946-9A52-7E82A2AF53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3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15-25</a:t>
            </a:r>
            <a:r>
              <a:rPr lang="en-US" baseline="0" dirty="0" smtClean="0"/>
              <a:t> percent</a:t>
            </a:r>
          </a:p>
          <a:p>
            <a:r>
              <a:rPr lang="en-US" baseline="0" dirty="0" smtClean="0"/>
              <a:t>50-55 percent</a:t>
            </a:r>
          </a:p>
          <a:p>
            <a:r>
              <a:rPr lang="en-US" dirty="0" smtClean="0"/>
              <a:t>80-85 percent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0FDD2-AFA3-4946-9A52-7E82A2AF5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0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646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2369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2199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2307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926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96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8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0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6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6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3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9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9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8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9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Enhancing Your Facilitation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4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3007"/>
            <a:ext cx="8596668" cy="4603998"/>
          </a:xfrm>
        </p:spPr>
        <p:txBody>
          <a:bodyPr>
            <a:noAutofit/>
          </a:bodyPr>
          <a:lstStyle/>
          <a:p>
            <a:pPr lvl="0"/>
            <a:endParaRPr lang="en-US" sz="2800" dirty="0"/>
          </a:p>
          <a:p>
            <a:pPr lvl="0"/>
            <a:endParaRPr lang="en-US" sz="2800" dirty="0" smtClean="0"/>
          </a:p>
          <a:p>
            <a:pPr lvl="0"/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6901"/>
              </p:ext>
            </p:extLst>
          </p:nvPr>
        </p:nvGraphicFramePr>
        <p:xfrm>
          <a:off x="677334" y="1486894"/>
          <a:ext cx="8596841" cy="475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841">
                  <a:extLst>
                    <a:ext uri="{9D8B030D-6E8A-4147-A177-3AD203B41FA5}">
                      <a16:colId xmlns:a16="http://schemas.microsoft.com/office/drawing/2014/main" val="3142796429"/>
                    </a:ext>
                  </a:extLst>
                </a:gridCol>
              </a:tblGrid>
              <a:tr h="4754880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Describe role of Icebreakers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 adult learning principles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Write measurable learning objectives </a:t>
                      </a:r>
                      <a:endParaRPr lang="en-US" sz="3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</a:t>
                      </a: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learning styles and teaching methods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Explore use of concepts in online learning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Practice strategies for managing challenging behaviors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Describe the role of closures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07404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37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Icebreakers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192897"/>
              </p:ext>
            </p:extLst>
          </p:nvPr>
        </p:nvGraphicFramePr>
        <p:xfrm>
          <a:off x="677863" y="1733384"/>
          <a:ext cx="8596312" cy="2870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060157601"/>
                    </a:ext>
                  </a:extLst>
                </a:gridCol>
              </a:tblGrid>
              <a:tr h="2870842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Fun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Brief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Relate </a:t>
                      </a: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the topic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Make </a:t>
                      </a: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immediate connections </a:t>
                      </a:r>
                      <a:endParaRPr lang="en-US" sz="3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Prepare </a:t>
                      </a: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brain for the upcoming content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9843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01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74" y="226424"/>
            <a:ext cx="9457508" cy="6357256"/>
          </a:xfrm>
        </p:spPr>
      </p:pic>
    </p:spTree>
    <p:extLst>
      <p:ext uri="{BB962C8B-B14F-4D97-AF65-F5344CB8AC3E}">
        <p14:creationId xmlns:p14="http://schemas.microsoft.com/office/powerpoint/2010/main" val="110755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Power of Effective Facilitation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https://www.youtube.com/watch?v=IT69PxDZXSM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5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Modalities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 smtClean="0"/>
              <a:t>A lecturer speaks at a rate of ________ words per minute; we can listen at a rate of ________ words per minute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05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Modalities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546529" cy="3880773"/>
          </a:xfrm>
        </p:spPr>
        <p:txBody>
          <a:bodyPr>
            <a:normAutofit/>
          </a:bodyPr>
          <a:lstStyle/>
          <a:p>
            <a:r>
              <a:rPr lang="en-US" sz="4800" dirty="0"/>
              <a:t>People retain ______ percent of what they hear; _____ percent of what they see; and _____ percent of what they hear, see and do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50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online learning interactive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a program where people can see each other 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Ask questions that people can write in chat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Read chat comments/questions 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polls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Videos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Breakout rooms</a:t>
            </a:r>
          </a:p>
          <a:p>
            <a:r>
              <a:rPr lang="en-US" sz="2800" smtClean="0">
                <a:latin typeface="Calibri" panose="020F0502020204030204" pitchFamily="34" charset="0"/>
                <a:cs typeface="Calibri" panose="020F0502020204030204" pitchFamily="34" charset="0"/>
              </a:rPr>
              <a:t>Music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5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Challenging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8699"/>
            <a:ext cx="8596668" cy="4522663"/>
          </a:xfrm>
        </p:spPr>
        <p:txBody>
          <a:bodyPr>
            <a:noAutofit/>
          </a:bodyPr>
          <a:lstStyle/>
          <a:p>
            <a:pPr lvl="0"/>
            <a:r>
              <a:rPr lang="en-US" sz="3600" dirty="0" smtClean="0"/>
              <a:t>Be </a:t>
            </a:r>
            <a:r>
              <a:rPr lang="en-US" sz="3600" dirty="0"/>
              <a:t>respectful</a:t>
            </a:r>
          </a:p>
          <a:p>
            <a:pPr lvl="0"/>
            <a:r>
              <a:rPr lang="en-US" sz="3600" dirty="0"/>
              <a:t>Remain calm</a:t>
            </a:r>
          </a:p>
          <a:p>
            <a:pPr lvl="0"/>
            <a:r>
              <a:rPr lang="en-US" sz="3600" dirty="0"/>
              <a:t>Use silence</a:t>
            </a:r>
          </a:p>
          <a:p>
            <a:pPr lvl="0"/>
            <a:r>
              <a:rPr lang="en-US" sz="3600" dirty="0"/>
              <a:t>Use your body and eye contact</a:t>
            </a:r>
          </a:p>
          <a:p>
            <a:pPr lvl="0"/>
            <a:r>
              <a:rPr lang="en-US" sz="3600" dirty="0"/>
              <a:t>Validate and move on</a:t>
            </a:r>
          </a:p>
          <a:p>
            <a:pPr lvl="0"/>
            <a:r>
              <a:rPr lang="en-US" sz="3600" dirty="0"/>
              <a:t>Take a break</a:t>
            </a:r>
          </a:p>
          <a:p>
            <a:pPr lvl="0"/>
            <a:r>
              <a:rPr lang="en-US" sz="3600" dirty="0"/>
              <a:t>Redirect </a:t>
            </a:r>
          </a:p>
        </p:txBody>
      </p:sp>
    </p:spTree>
    <p:extLst>
      <p:ext uri="{BB962C8B-B14F-4D97-AF65-F5344CB8AC3E}">
        <p14:creationId xmlns:p14="http://schemas.microsoft.com/office/powerpoint/2010/main" val="1173840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2542</TotalTime>
  <Words>194</Words>
  <Application>Microsoft Office PowerPoint</Application>
  <PresentationFormat>Widescreen</PresentationFormat>
  <Paragraphs>45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Enhancing Your Facilitation Skills</vt:lpstr>
      <vt:lpstr>OBJECTIVES</vt:lpstr>
      <vt:lpstr>Purpose of Icebreakers</vt:lpstr>
      <vt:lpstr>PowerPoint Presentation</vt:lpstr>
      <vt:lpstr>Understanding the Power of Effective Facilitation</vt:lpstr>
      <vt:lpstr>Modalities and Methods</vt:lpstr>
      <vt:lpstr>Modalities and Methods</vt:lpstr>
      <vt:lpstr>Making online learning interactive</vt:lpstr>
      <vt:lpstr>Challenging Behaviors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the Trainer</dc:title>
  <dc:creator>terri leyton</dc:creator>
  <cp:lastModifiedBy>Laura Weber</cp:lastModifiedBy>
  <cp:revision>30</cp:revision>
  <dcterms:created xsi:type="dcterms:W3CDTF">2019-04-18T18:10:08Z</dcterms:created>
  <dcterms:modified xsi:type="dcterms:W3CDTF">2019-06-13T17:56:09Z</dcterms:modified>
</cp:coreProperties>
</file>