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0" r:id="rId4"/>
    <p:sldId id="258" r:id="rId5"/>
    <p:sldId id="259" r:id="rId6"/>
    <p:sldId id="263" r:id="rId7"/>
    <p:sldId id="264" r:id="rId8"/>
    <p:sldId id="265" r:id="rId9"/>
    <p:sldId id="266" r:id="rId10"/>
    <p:sldId id="268" r:id="rId11"/>
    <p:sldId id="267" r:id="rId12"/>
    <p:sldId id="262"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8" d="100"/>
          <a:sy n="58" d="100"/>
        </p:scale>
        <p:origin x="98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0BE96F5-4520-4E5C-88D6-7B1085EEEEB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4D204AF-ABC4-4EF6-9DD2-BAABB77FAF20}">
      <dgm:prSet/>
      <dgm:spPr/>
      <dgm:t>
        <a:bodyPr/>
        <a:lstStyle/>
        <a:p>
          <a:r>
            <a:rPr lang="en-US" b="0" i="0" baseline="0" dirty="0"/>
            <a:t>Appendix K Family Hire application approvals will be valid from </a:t>
          </a:r>
          <a:r>
            <a:rPr lang="en-US" b="1" i="0" u="sng" baseline="0" dirty="0"/>
            <a:t>November 12, 2023, through February 28, 2024</a:t>
          </a:r>
          <a:r>
            <a:rPr lang="en-US" b="0" i="0" baseline="0" dirty="0"/>
            <a:t>. The approval letter will list the due date for the next family hire application.</a:t>
          </a:r>
          <a:endParaRPr lang="en-US" dirty="0"/>
        </a:p>
      </dgm:t>
    </dgm:pt>
    <dgm:pt modelId="{E96D4A1B-2D2B-4A1E-9147-30DCF3F66F1B}" type="parTrans" cxnId="{F25AF6AD-A355-439B-A000-BEEB81C73474}">
      <dgm:prSet/>
      <dgm:spPr/>
      <dgm:t>
        <a:bodyPr/>
        <a:lstStyle/>
        <a:p>
          <a:endParaRPr lang="en-US"/>
        </a:p>
      </dgm:t>
    </dgm:pt>
    <dgm:pt modelId="{25E06C8A-2201-4337-B02B-28B1E8EB05FE}" type="sibTrans" cxnId="{F25AF6AD-A355-439B-A000-BEEB81C73474}">
      <dgm:prSet/>
      <dgm:spPr/>
      <dgm:t>
        <a:bodyPr/>
        <a:lstStyle/>
        <a:p>
          <a:endParaRPr lang="en-US"/>
        </a:p>
      </dgm:t>
    </dgm:pt>
    <dgm:pt modelId="{2DF4E818-342E-44AB-8070-B33CB68DA2B9}">
      <dgm:prSet/>
      <dgm:spPr/>
      <dgm:t>
        <a:bodyPr/>
        <a:lstStyle/>
        <a:p>
          <a:r>
            <a:rPr lang="en-US" b="0" i="0" baseline="0" dirty="0"/>
            <a:t>Only family hire applicants approved by DBHDD will be permitted to continue employment with the fiscal agencies after </a:t>
          </a:r>
          <a:r>
            <a:rPr lang="en-US" b="1" i="0" u="sng" baseline="0" dirty="0"/>
            <a:t>November 11, 2023.</a:t>
          </a:r>
          <a:endParaRPr lang="en-US" b="1" u="sng" dirty="0"/>
        </a:p>
      </dgm:t>
    </dgm:pt>
    <dgm:pt modelId="{BB8B5A22-120E-4164-A53E-CBC29DA86CE4}" type="parTrans" cxnId="{7587C98B-18CD-4742-A4B4-BB886E01BFB8}">
      <dgm:prSet/>
      <dgm:spPr/>
      <dgm:t>
        <a:bodyPr/>
        <a:lstStyle/>
        <a:p>
          <a:endParaRPr lang="en-US"/>
        </a:p>
      </dgm:t>
    </dgm:pt>
    <dgm:pt modelId="{48366201-6513-4DEA-A804-22B31EAF7D9F}" type="sibTrans" cxnId="{7587C98B-18CD-4742-A4B4-BB886E01BFB8}">
      <dgm:prSet/>
      <dgm:spPr/>
      <dgm:t>
        <a:bodyPr/>
        <a:lstStyle/>
        <a:p>
          <a:endParaRPr lang="en-US"/>
        </a:p>
      </dgm:t>
    </dgm:pt>
    <dgm:pt modelId="{F9E133FD-55A2-402E-976E-7A9E7EC0931E}" type="pres">
      <dgm:prSet presAssocID="{50BE96F5-4520-4E5C-88D6-7B1085EEEEBA}" presName="root" presStyleCnt="0">
        <dgm:presLayoutVars>
          <dgm:dir/>
          <dgm:resizeHandles val="exact"/>
        </dgm:presLayoutVars>
      </dgm:prSet>
      <dgm:spPr/>
    </dgm:pt>
    <dgm:pt modelId="{B5029C9A-63BF-4908-A8AF-267404BEED09}" type="pres">
      <dgm:prSet presAssocID="{54D204AF-ABC4-4EF6-9DD2-BAABB77FAF20}" presName="compNode" presStyleCnt="0"/>
      <dgm:spPr/>
    </dgm:pt>
    <dgm:pt modelId="{132916A3-6275-4EDC-B7CD-4699F131EA3B}" type="pres">
      <dgm:prSet presAssocID="{54D204AF-ABC4-4EF6-9DD2-BAABB77FAF20}" presName="bgRect" presStyleLbl="bgShp" presStyleIdx="0" presStyleCnt="2"/>
      <dgm:spPr/>
    </dgm:pt>
    <dgm:pt modelId="{E58C84E8-FF0F-439C-B4B3-09916DCD053F}" type="pres">
      <dgm:prSet presAssocID="{54D204AF-ABC4-4EF6-9DD2-BAABB77FAF2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aperclip"/>
        </a:ext>
      </dgm:extLst>
    </dgm:pt>
    <dgm:pt modelId="{737523E2-054A-4233-A13D-9E3D844D1E7A}" type="pres">
      <dgm:prSet presAssocID="{54D204AF-ABC4-4EF6-9DD2-BAABB77FAF20}" presName="spaceRect" presStyleCnt="0"/>
      <dgm:spPr/>
    </dgm:pt>
    <dgm:pt modelId="{B3CE1267-29D4-46C5-81D1-0DF45452E283}" type="pres">
      <dgm:prSet presAssocID="{54D204AF-ABC4-4EF6-9DD2-BAABB77FAF20}" presName="parTx" presStyleLbl="revTx" presStyleIdx="0" presStyleCnt="2">
        <dgm:presLayoutVars>
          <dgm:chMax val="0"/>
          <dgm:chPref val="0"/>
        </dgm:presLayoutVars>
      </dgm:prSet>
      <dgm:spPr/>
    </dgm:pt>
    <dgm:pt modelId="{E84BF465-EB29-4876-BC78-09E66D3508D0}" type="pres">
      <dgm:prSet presAssocID="{25E06C8A-2201-4337-B02B-28B1E8EB05FE}" presName="sibTrans" presStyleCnt="0"/>
      <dgm:spPr/>
    </dgm:pt>
    <dgm:pt modelId="{467AE086-C193-476A-97EC-6073856D9068}" type="pres">
      <dgm:prSet presAssocID="{2DF4E818-342E-44AB-8070-B33CB68DA2B9}" presName="compNode" presStyleCnt="0"/>
      <dgm:spPr/>
    </dgm:pt>
    <dgm:pt modelId="{34073202-F893-4E04-971D-7E8EB0A1C4AC}" type="pres">
      <dgm:prSet presAssocID="{2DF4E818-342E-44AB-8070-B33CB68DA2B9}" presName="bgRect" presStyleLbl="bgShp" presStyleIdx="1" presStyleCnt="2"/>
      <dgm:spPr/>
    </dgm:pt>
    <dgm:pt modelId="{F5DB53BD-CDA7-4078-B70F-DF3747C9152D}" type="pres">
      <dgm:prSet presAssocID="{2DF4E818-342E-44AB-8070-B33CB68DA2B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Yuan"/>
        </a:ext>
      </dgm:extLst>
    </dgm:pt>
    <dgm:pt modelId="{CDC9B615-E490-439C-98E9-B7EE2D3DC4EC}" type="pres">
      <dgm:prSet presAssocID="{2DF4E818-342E-44AB-8070-B33CB68DA2B9}" presName="spaceRect" presStyleCnt="0"/>
      <dgm:spPr/>
    </dgm:pt>
    <dgm:pt modelId="{36C7CE7D-B7A5-4558-BF6E-A06B31D57C8F}" type="pres">
      <dgm:prSet presAssocID="{2DF4E818-342E-44AB-8070-B33CB68DA2B9}" presName="parTx" presStyleLbl="revTx" presStyleIdx="1" presStyleCnt="2">
        <dgm:presLayoutVars>
          <dgm:chMax val="0"/>
          <dgm:chPref val="0"/>
        </dgm:presLayoutVars>
      </dgm:prSet>
      <dgm:spPr/>
    </dgm:pt>
  </dgm:ptLst>
  <dgm:cxnLst>
    <dgm:cxn modelId="{0C12F312-1A2A-49B9-B099-92B25E9487BA}" type="presOf" srcId="{54D204AF-ABC4-4EF6-9DD2-BAABB77FAF20}" destId="{B3CE1267-29D4-46C5-81D1-0DF45452E283}" srcOrd="0" destOrd="0" presId="urn:microsoft.com/office/officeart/2018/2/layout/IconVerticalSolidList"/>
    <dgm:cxn modelId="{0A5BC979-4E06-4EE8-A822-004AC3536300}" type="presOf" srcId="{2DF4E818-342E-44AB-8070-B33CB68DA2B9}" destId="{36C7CE7D-B7A5-4558-BF6E-A06B31D57C8F}" srcOrd="0" destOrd="0" presId="urn:microsoft.com/office/officeart/2018/2/layout/IconVerticalSolidList"/>
    <dgm:cxn modelId="{63FA8280-2173-4C63-8B51-3D89E766FAFB}" type="presOf" srcId="{50BE96F5-4520-4E5C-88D6-7B1085EEEEBA}" destId="{F9E133FD-55A2-402E-976E-7A9E7EC0931E}" srcOrd="0" destOrd="0" presId="urn:microsoft.com/office/officeart/2018/2/layout/IconVerticalSolidList"/>
    <dgm:cxn modelId="{7587C98B-18CD-4742-A4B4-BB886E01BFB8}" srcId="{50BE96F5-4520-4E5C-88D6-7B1085EEEEBA}" destId="{2DF4E818-342E-44AB-8070-B33CB68DA2B9}" srcOrd="1" destOrd="0" parTransId="{BB8B5A22-120E-4164-A53E-CBC29DA86CE4}" sibTransId="{48366201-6513-4DEA-A804-22B31EAF7D9F}"/>
    <dgm:cxn modelId="{F25AF6AD-A355-439B-A000-BEEB81C73474}" srcId="{50BE96F5-4520-4E5C-88D6-7B1085EEEEBA}" destId="{54D204AF-ABC4-4EF6-9DD2-BAABB77FAF20}" srcOrd="0" destOrd="0" parTransId="{E96D4A1B-2D2B-4A1E-9147-30DCF3F66F1B}" sibTransId="{25E06C8A-2201-4337-B02B-28B1E8EB05FE}"/>
    <dgm:cxn modelId="{17806CBA-E5D5-43C9-9183-3A15FF375001}" type="presParOf" srcId="{F9E133FD-55A2-402E-976E-7A9E7EC0931E}" destId="{B5029C9A-63BF-4908-A8AF-267404BEED09}" srcOrd="0" destOrd="0" presId="urn:microsoft.com/office/officeart/2018/2/layout/IconVerticalSolidList"/>
    <dgm:cxn modelId="{F5520037-D0F5-4D40-BA9F-7BE1A2C13B66}" type="presParOf" srcId="{B5029C9A-63BF-4908-A8AF-267404BEED09}" destId="{132916A3-6275-4EDC-B7CD-4699F131EA3B}" srcOrd="0" destOrd="0" presId="urn:microsoft.com/office/officeart/2018/2/layout/IconVerticalSolidList"/>
    <dgm:cxn modelId="{4317B10F-4690-40A7-8F87-42D749AB06C3}" type="presParOf" srcId="{B5029C9A-63BF-4908-A8AF-267404BEED09}" destId="{E58C84E8-FF0F-439C-B4B3-09916DCD053F}" srcOrd="1" destOrd="0" presId="urn:microsoft.com/office/officeart/2018/2/layout/IconVerticalSolidList"/>
    <dgm:cxn modelId="{2A811973-F2ED-47B9-8AA3-8960DF3B2F63}" type="presParOf" srcId="{B5029C9A-63BF-4908-A8AF-267404BEED09}" destId="{737523E2-054A-4233-A13D-9E3D844D1E7A}" srcOrd="2" destOrd="0" presId="urn:microsoft.com/office/officeart/2018/2/layout/IconVerticalSolidList"/>
    <dgm:cxn modelId="{CC0F5750-7AF2-4709-A9A9-BF3CEA2A219B}" type="presParOf" srcId="{B5029C9A-63BF-4908-A8AF-267404BEED09}" destId="{B3CE1267-29D4-46C5-81D1-0DF45452E283}" srcOrd="3" destOrd="0" presId="urn:microsoft.com/office/officeart/2018/2/layout/IconVerticalSolidList"/>
    <dgm:cxn modelId="{2BB93072-A3AB-403C-8BB9-873F189F2A87}" type="presParOf" srcId="{F9E133FD-55A2-402E-976E-7A9E7EC0931E}" destId="{E84BF465-EB29-4876-BC78-09E66D3508D0}" srcOrd="1" destOrd="0" presId="urn:microsoft.com/office/officeart/2018/2/layout/IconVerticalSolidList"/>
    <dgm:cxn modelId="{2A56519A-1A22-4B60-A27D-19EF317B1380}" type="presParOf" srcId="{F9E133FD-55A2-402E-976E-7A9E7EC0931E}" destId="{467AE086-C193-476A-97EC-6073856D9068}" srcOrd="2" destOrd="0" presId="urn:microsoft.com/office/officeart/2018/2/layout/IconVerticalSolidList"/>
    <dgm:cxn modelId="{34BDE8D0-B3E9-40BD-B93B-A58D9926272D}" type="presParOf" srcId="{467AE086-C193-476A-97EC-6073856D9068}" destId="{34073202-F893-4E04-971D-7E8EB0A1C4AC}" srcOrd="0" destOrd="0" presId="urn:microsoft.com/office/officeart/2018/2/layout/IconVerticalSolidList"/>
    <dgm:cxn modelId="{40AD7AF3-A508-4846-81FD-F319F15E26D2}" type="presParOf" srcId="{467AE086-C193-476A-97EC-6073856D9068}" destId="{F5DB53BD-CDA7-4078-B70F-DF3747C9152D}" srcOrd="1" destOrd="0" presId="urn:microsoft.com/office/officeart/2018/2/layout/IconVerticalSolidList"/>
    <dgm:cxn modelId="{810BCB2A-D852-4180-97BE-CB8903F76842}" type="presParOf" srcId="{467AE086-C193-476A-97EC-6073856D9068}" destId="{CDC9B615-E490-439C-98E9-B7EE2D3DC4EC}" srcOrd="2" destOrd="0" presId="urn:microsoft.com/office/officeart/2018/2/layout/IconVerticalSolidList"/>
    <dgm:cxn modelId="{1DA27A40-81CA-4F5C-A4D4-3503BA495729}" type="presParOf" srcId="{467AE086-C193-476A-97EC-6073856D9068}" destId="{36C7CE7D-B7A5-4558-BF6E-A06B31D57C8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2916A3-6275-4EDC-B7CD-4699F131EA3B}">
      <dsp:nvSpPr>
        <dsp:cNvPr id="0" name=""/>
        <dsp:cNvSpPr/>
      </dsp:nvSpPr>
      <dsp:spPr>
        <a:xfrm>
          <a:off x="0" y="708097"/>
          <a:ext cx="105156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8C84E8-FF0F-439C-B4B3-09916DCD053F}">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3CE1267-29D4-46C5-81D1-0DF45452E283}">
      <dsp:nvSpPr>
        <dsp:cNvPr id="0" name=""/>
        <dsp:cNvSpPr/>
      </dsp:nvSpPr>
      <dsp:spPr>
        <a:xfrm>
          <a:off x="1509882" y="708097"/>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en-US" sz="2400" b="0" i="0" kern="1200" baseline="0" dirty="0"/>
            <a:t>Appendix K Family Hire application approvals will be valid from </a:t>
          </a:r>
          <a:r>
            <a:rPr lang="en-US" sz="2400" b="1" i="0" u="sng" kern="1200" baseline="0" dirty="0"/>
            <a:t>November 12, 2023, through February 28, 2024</a:t>
          </a:r>
          <a:r>
            <a:rPr lang="en-US" sz="2400" b="0" i="0" kern="1200" baseline="0" dirty="0"/>
            <a:t>. The approval letter will list the due date for the next family hire application.</a:t>
          </a:r>
          <a:endParaRPr lang="en-US" sz="2400" kern="1200" dirty="0"/>
        </a:p>
      </dsp:txBody>
      <dsp:txXfrm>
        <a:off x="1509882" y="708097"/>
        <a:ext cx="9005717" cy="1307257"/>
      </dsp:txXfrm>
    </dsp:sp>
    <dsp:sp modelId="{34073202-F893-4E04-971D-7E8EB0A1C4AC}">
      <dsp:nvSpPr>
        <dsp:cNvPr id="0" name=""/>
        <dsp:cNvSpPr/>
      </dsp:nvSpPr>
      <dsp:spPr>
        <a:xfrm>
          <a:off x="0" y="2342169"/>
          <a:ext cx="105156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DB53BD-CDA7-4078-B70F-DF3747C9152D}">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C7CE7D-B7A5-4558-BF6E-A06B31D57C8F}">
      <dsp:nvSpPr>
        <dsp:cNvPr id="0" name=""/>
        <dsp:cNvSpPr/>
      </dsp:nvSpPr>
      <dsp:spPr>
        <a:xfrm>
          <a:off x="1509882" y="2342169"/>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066800">
            <a:lnSpc>
              <a:spcPct val="90000"/>
            </a:lnSpc>
            <a:spcBef>
              <a:spcPct val="0"/>
            </a:spcBef>
            <a:spcAft>
              <a:spcPct val="35000"/>
            </a:spcAft>
            <a:buNone/>
          </a:pPr>
          <a:r>
            <a:rPr lang="en-US" sz="2400" b="0" i="0" kern="1200" baseline="0" dirty="0"/>
            <a:t>Only family hire applicants approved by DBHDD will be permitted to continue employment with the fiscal agencies after </a:t>
          </a:r>
          <a:r>
            <a:rPr lang="en-US" sz="2400" b="1" i="0" u="sng" kern="1200" baseline="0" dirty="0"/>
            <a:t>November 11, 2023.</a:t>
          </a:r>
          <a:endParaRPr lang="en-US" sz="2400" b="1" u="sng" kern="1200" dirty="0"/>
        </a:p>
      </dsp:txBody>
      <dsp:txXfrm>
        <a:off x="1509882" y="2342169"/>
        <a:ext cx="9005717" cy="130725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ED097F-1CEF-4E7A-9A97-9C47DC4B2274}" type="datetimeFigureOut">
              <a:rPr lang="en-US" smtClean="0"/>
              <a:t>7/27/2023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79F2BE-13E2-4522-830F-1AD209E23FB6}" type="slidenum">
              <a:rPr lang="en-US" smtClean="0"/>
              <a:t>‹#›</a:t>
            </a:fld>
            <a:endParaRPr lang="en-US"/>
          </a:p>
        </p:txBody>
      </p:sp>
    </p:spTree>
    <p:extLst>
      <p:ext uri="{BB962C8B-B14F-4D97-AF65-F5344CB8AC3E}">
        <p14:creationId xmlns:p14="http://schemas.microsoft.com/office/powerpoint/2010/main" val="255564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i="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Rates indicated above are based on the 2% increase as of 7/1/2022</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Service Reimbursement rates are located in : </a:t>
            </a:r>
          </a:p>
          <a:p>
            <a:pPr marL="0" marR="0">
              <a:lnSpc>
                <a:spcPct val="107000"/>
              </a:lnSpc>
              <a:spcBef>
                <a:spcPts val="0"/>
              </a:spcBef>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Appendix A in PART III  CHAPTERS 1300 – 3700  POLICIES  AND  PROCEDURES  FOR  COMPREHENSIVE SUPPORTS WAIVERS PROGRAM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a:t>
            </a:r>
          </a:p>
          <a:p>
            <a:pPr marL="0" marR="0">
              <a:lnSpc>
                <a:spcPct val="107000"/>
              </a:lnSpc>
              <a:spcBef>
                <a:spcPts val="0"/>
              </a:spcBef>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Appendix A in Part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PART</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III   CHAPTERS 1300 – 3400  POLICIES AND PROCEDURES FOR  NEW OPTIONS WAIVER PROGRAM (NOW)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679F2BE-13E2-4522-830F-1AD209E23FB6}" type="slidenum">
              <a:rPr lang="en-US" smtClean="0"/>
              <a:t>10</a:t>
            </a:fld>
            <a:endParaRPr lang="en-US"/>
          </a:p>
        </p:txBody>
      </p:sp>
    </p:spTree>
    <p:extLst>
      <p:ext uri="{BB962C8B-B14F-4D97-AF65-F5344CB8AC3E}">
        <p14:creationId xmlns:p14="http://schemas.microsoft.com/office/powerpoint/2010/main" val="117986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0645-0525-8366-B4E3-967004F280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7CD6F3-444F-5D54-9385-F7E1046D1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1284EB-05C6-8B77-8A39-9EF88FC2A976}"/>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6E370347-6F49-8911-7684-53C94C13C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4FE31-9025-2D5A-056F-3B1A952C60AF}"/>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295696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919C-1BC2-9A77-7387-29E1A0FDAC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9824F3-F4F4-CD02-26E0-1644A951AB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49A49-F8B4-1917-12BF-B4C396A76D14}"/>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9C310218-10D4-0F97-78F5-B0495996A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69908-537A-E89B-7E48-4CE8A17862EE}"/>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66896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707A56-9EEB-8054-C19D-5A9CCA76B1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6984BA-4E99-D01A-2AAF-9C3F9C5AB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C1EC37-7EB1-AE66-532B-9610AE081859}"/>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F826E95B-9729-E578-840E-2AB7347F0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3A2305-D1BF-7770-D781-067599A7123E}"/>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1795107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B8C2C-3FDF-76D1-A7E2-F4C925BE31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EBA6A-F771-057B-E0B0-61AEC37C19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3EF2C-6409-D277-BC3D-129EA81A19A2}"/>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A24177C4-1B3E-1039-DC9F-A019AACF08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97E1AE-8FAE-671B-0149-70810AC01720}"/>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266050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6C3C8-A338-9D57-5D2A-217BC60D1D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CB3440-AFE7-9231-EEEE-3FEC38759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F86F2D-8BA0-CC23-15D6-3B79CF490E48}"/>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FA45140C-5DC0-FEC2-4B2F-4DE6ED4336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C65E77-9855-07C6-767D-BCA72F013B81}"/>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316903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75FB0-8650-E363-3781-0AB2B954F5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E3BFB0-3E2B-67BB-4F22-0B627F1353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D40CF2-BDC8-C38C-23FE-5B2E3E6D2F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2EAF8A-04A1-753C-8B34-683A13FDEE74}"/>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6" name="Footer Placeholder 5">
            <a:extLst>
              <a:ext uri="{FF2B5EF4-FFF2-40B4-BE49-F238E27FC236}">
                <a16:creationId xmlns:a16="http://schemas.microsoft.com/office/drawing/2014/main" id="{FC4C4A9A-79BC-E7E6-853A-FEF480D14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53106F-CF93-99CB-DDFE-E1FE50F2628C}"/>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2873819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12713-001D-2F69-7F68-9DA664F176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6D2AB8-5AC1-A3BC-35F7-EDFC3A75E1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ACBF68-88DD-FB6B-047A-C60CD7365E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2ACF25F-FC1F-4E53-DFAC-7001C416C2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383E3C5-D2B2-A1DB-1638-30149196BA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53BBED-645C-40E2-2F0C-89ABB446DC0E}"/>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8" name="Footer Placeholder 7">
            <a:extLst>
              <a:ext uri="{FF2B5EF4-FFF2-40B4-BE49-F238E27FC236}">
                <a16:creationId xmlns:a16="http://schemas.microsoft.com/office/drawing/2014/main" id="{E280A072-CDB7-974B-2392-2B9A403158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78FE07-E726-E685-D517-5219E84E3F85}"/>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842533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2E02A-090F-CECC-6361-521315B070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D7AC11-3865-FDF4-95B4-A52DC46DDF3C}"/>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4" name="Footer Placeholder 3">
            <a:extLst>
              <a:ext uri="{FF2B5EF4-FFF2-40B4-BE49-F238E27FC236}">
                <a16:creationId xmlns:a16="http://schemas.microsoft.com/office/drawing/2014/main" id="{FC404FFA-7E52-26C9-B7C1-0FDB7F033E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CDCF22-355B-FB2C-1E26-13C1CCEABF16}"/>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403736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7314AA-C938-74CF-6D95-5E6214A62192}"/>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3" name="Footer Placeholder 2">
            <a:extLst>
              <a:ext uri="{FF2B5EF4-FFF2-40B4-BE49-F238E27FC236}">
                <a16:creationId xmlns:a16="http://schemas.microsoft.com/office/drawing/2014/main" id="{4EDB7FC4-2846-4BFE-11ED-CD4E335CFD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AF5B3-8520-E7D4-D113-3489F4D250FC}"/>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104008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17E98-E026-C9E3-6151-EAA188F657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5C136F-1B1A-FD7C-5790-D57A77BAC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86AAB0-645F-AA5A-837F-A669A17213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81726-0C7F-07B5-5876-A5D642CC8464}"/>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6" name="Footer Placeholder 5">
            <a:extLst>
              <a:ext uri="{FF2B5EF4-FFF2-40B4-BE49-F238E27FC236}">
                <a16:creationId xmlns:a16="http://schemas.microsoft.com/office/drawing/2014/main" id="{A0F475D3-B9CC-8CA4-192E-E110CD5F02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AED048-DE45-49EA-22CD-F79124B53B50}"/>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1818505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364DE-C05E-F913-2111-F34BF6E10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333BB3-E716-230E-99EB-2D8889AC76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29678A-E672-04B3-D32B-982F5AB3F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7C9C3-4EA5-BBB1-1B4C-19F4EC129D18}"/>
              </a:ext>
            </a:extLst>
          </p:cNvPr>
          <p:cNvSpPr>
            <a:spLocks noGrp="1"/>
          </p:cNvSpPr>
          <p:nvPr>
            <p:ph type="dt" sz="half" idx="10"/>
          </p:nvPr>
        </p:nvSpPr>
        <p:spPr/>
        <p:txBody>
          <a:bodyPr/>
          <a:lstStyle/>
          <a:p>
            <a:fld id="{A8076B9A-CBC9-46FE-B6FA-9DF1FA8AF9DD}" type="datetimeFigureOut">
              <a:rPr lang="en-US" smtClean="0"/>
              <a:t>7/24/2023</a:t>
            </a:fld>
            <a:endParaRPr lang="en-US"/>
          </a:p>
        </p:txBody>
      </p:sp>
      <p:sp>
        <p:nvSpPr>
          <p:cNvPr id="6" name="Footer Placeholder 5">
            <a:extLst>
              <a:ext uri="{FF2B5EF4-FFF2-40B4-BE49-F238E27FC236}">
                <a16:creationId xmlns:a16="http://schemas.microsoft.com/office/drawing/2014/main" id="{0E3590D0-6E0C-8838-73D8-6310331A5A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875D6C-252E-609C-8C74-1EE72AC55AA5}"/>
              </a:ext>
            </a:extLst>
          </p:cNvPr>
          <p:cNvSpPr>
            <a:spLocks noGrp="1"/>
          </p:cNvSpPr>
          <p:nvPr>
            <p:ph type="sldNum" sz="quarter" idx="12"/>
          </p:nvPr>
        </p:nvSpPr>
        <p:spPr/>
        <p:txBody>
          <a:bodyPr/>
          <a:lstStyle/>
          <a:p>
            <a:fld id="{068CF6A4-2CF9-4C90-9791-8FD34A93B804}" type="slidenum">
              <a:rPr lang="en-US" smtClean="0"/>
              <a:t>‹#›</a:t>
            </a:fld>
            <a:endParaRPr lang="en-US"/>
          </a:p>
        </p:txBody>
      </p:sp>
    </p:spTree>
    <p:extLst>
      <p:ext uri="{BB962C8B-B14F-4D97-AF65-F5344CB8AC3E}">
        <p14:creationId xmlns:p14="http://schemas.microsoft.com/office/powerpoint/2010/main" val="229412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40FC0D-6037-91B2-7FAB-20EF36B0EA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E80536-B134-6606-F8D0-6BDDEEAB2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AD61C9-B953-024A-E032-A7C81269AC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76B9A-CBC9-46FE-B6FA-9DF1FA8AF9DD}" type="datetimeFigureOut">
              <a:rPr lang="en-US" smtClean="0"/>
              <a:t>7/24/2023</a:t>
            </a:fld>
            <a:endParaRPr lang="en-US"/>
          </a:p>
        </p:txBody>
      </p:sp>
      <p:sp>
        <p:nvSpPr>
          <p:cNvPr id="5" name="Footer Placeholder 4">
            <a:extLst>
              <a:ext uri="{FF2B5EF4-FFF2-40B4-BE49-F238E27FC236}">
                <a16:creationId xmlns:a16="http://schemas.microsoft.com/office/drawing/2014/main" id="{F75B1B7F-3982-BF8F-855E-BC9335952E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5B60C5E-4192-A609-500E-349A47A12E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CF6A4-2CF9-4C90-9791-8FD34A93B804}" type="slidenum">
              <a:rPr lang="en-US" smtClean="0"/>
              <a:t>‹#›</a:t>
            </a:fld>
            <a:endParaRPr lang="en-US"/>
          </a:p>
        </p:txBody>
      </p:sp>
    </p:spTree>
    <p:extLst>
      <p:ext uri="{BB962C8B-B14F-4D97-AF65-F5344CB8AC3E}">
        <p14:creationId xmlns:p14="http://schemas.microsoft.com/office/powerpoint/2010/main" val="29529082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mailto:participant.direction@dbhdd.g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participant.direction@dbhdd.g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C1FC02-86A1-EC8B-9E97-3E742C243053}"/>
              </a:ext>
            </a:extLst>
          </p:cNvPr>
          <p:cNvSpPr>
            <a:spLocks noGrp="1"/>
          </p:cNvSpPr>
          <p:nvPr>
            <p:ph type="ctrTitle"/>
          </p:nvPr>
        </p:nvSpPr>
        <p:spPr>
          <a:xfrm>
            <a:off x="1285241" y="1008993"/>
            <a:ext cx="9231410" cy="3542045"/>
          </a:xfrm>
        </p:spPr>
        <p:txBody>
          <a:bodyPr anchor="b">
            <a:normAutofit/>
          </a:bodyPr>
          <a:lstStyle/>
          <a:p>
            <a:pPr algn="l"/>
            <a:r>
              <a:rPr lang="en-US" sz="11500" b="1" dirty="0">
                <a:solidFill>
                  <a:srgbClr val="0070C0"/>
                </a:solidFill>
              </a:rPr>
              <a:t>Unwinding PD Family Hire</a:t>
            </a:r>
          </a:p>
        </p:txBody>
      </p:sp>
      <p:sp>
        <p:nvSpPr>
          <p:cNvPr id="3" name="Subtitle 2">
            <a:extLst>
              <a:ext uri="{FF2B5EF4-FFF2-40B4-BE49-F238E27FC236}">
                <a16:creationId xmlns:a16="http://schemas.microsoft.com/office/drawing/2014/main" id="{2C491BF2-FDD4-863C-63FD-60DC05A3DB4E}"/>
              </a:ext>
            </a:extLst>
          </p:cNvPr>
          <p:cNvSpPr>
            <a:spLocks noGrp="1"/>
          </p:cNvSpPr>
          <p:nvPr>
            <p:ph type="subTitle" idx="1"/>
          </p:nvPr>
        </p:nvSpPr>
        <p:spPr>
          <a:xfrm>
            <a:off x="1285241" y="4582814"/>
            <a:ext cx="7132335" cy="1312657"/>
          </a:xfrm>
        </p:spPr>
        <p:txBody>
          <a:bodyPr anchor="t">
            <a:normAutofit/>
          </a:bodyPr>
          <a:lstStyle/>
          <a:p>
            <a:pPr algn="l"/>
            <a:r>
              <a:rPr lang="en-US" sz="2200"/>
              <a:t>PD Mini Training </a:t>
            </a:r>
          </a:p>
          <a:p>
            <a:pPr algn="l"/>
            <a:r>
              <a:rPr lang="en-US" sz="2200"/>
              <a:t>July 2023</a:t>
            </a:r>
          </a:p>
          <a:p>
            <a:pPr algn="l"/>
            <a:r>
              <a:rPr lang="en-US" sz="2200"/>
              <a:t>					DBHDD PD Team </a:t>
            </a:r>
          </a:p>
        </p:txBody>
      </p:sp>
    </p:spTree>
    <p:extLst>
      <p:ext uri="{BB962C8B-B14F-4D97-AF65-F5344CB8AC3E}">
        <p14:creationId xmlns:p14="http://schemas.microsoft.com/office/powerpoint/2010/main" val="90829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1000"/>
                                  </p:stCondLst>
                                  <p:iterate>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00"/>
                                        <p:tgtEl>
                                          <p:spTgt spid="3">
                                            <p:txEl>
                                              <p:pRg st="2" end="2"/>
                                            </p:txEl>
                                          </p:spTgt>
                                        </p:tgtEl>
                                      </p:cBhvr>
                                    </p:animEffect>
                                  </p:childTnLst>
                                </p:cTn>
                              </p:par>
                              <p:par>
                                <p:cTn id="18" presetID="10" presetClass="entr" presetSubtype="0" fill="hold" grpId="0" nodeType="withEffect">
                                  <p:stCondLst>
                                    <p:cond delay="500"/>
                                  </p:stCondLst>
                                  <p:iterate>
                                    <p:tmPct val="10000"/>
                                  </p:iterate>
                                  <p:childTnLst>
                                    <p:set>
                                      <p:cBhvr>
                                        <p:cTn id="19" dur="1" fill="hold">
                                          <p:stCondLst>
                                            <p:cond delay="0"/>
                                          </p:stCondLst>
                                        </p:cTn>
                                        <p:tgtEl>
                                          <p:spTgt spid="2"/>
                                        </p:tgtEl>
                                        <p:attrNameLst>
                                          <p:attrName>style.visibility</p:attrName>
                                        </p:attrNameLst>
                                      </p:cBhvr>
                                      <p:to>
                                        <p:strVal val="visible"/>
                                      </p:to>
                                    </p:set>
                                    <p:animEffect transition="in" filter="fade">
                                      <p:cBhvr>
                                        <p:cTn id="2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6E4661E-D020-7BAB-B490-524E8ABDA0C1}"/>
              </a:ext>
            </a:extLst>
          </p:cNvPr>
          <p:cNvSpPr>
            <a:spLocks noGrp="1"/>
          </p:cNvSpPr>
          <p:nvPr>
            <p:ph type="title"/>
          </p:nvPr>
        </p:nvSpPr>
        <p:spPr>
          <a:xfrm>
            <a:off x="838200" y="365125"/>
            <a:ext cx="11059160" cy="1325563"/>
          </a:xfrm>
        </p:spPr>
        <p:txBody>
          <a:bodyPr>
            <a:normAutofit/>
          </a:bodyPr>
          <a:lstStyle/>
          <a:p>
            <a:r>
              <a:rPr lang="en-US" sz="2800" b="1" u="sng" dirty="0">
                <a:latin typeface="+mn-lt"/>
              </a:rPr>
              <a:t>What is meant by “</a:t>
            </a:r>
            <a:r>
              <a:rPr lang="en-US" sz="2800" b="1" u="sng" kern="100" dirty="0">
                <a:effectLst/>
                <a:latin typeface="+mn-lt"/>
                <a:ea typeface="Calibri" panose="020F0502020204030204" pitchFamily="34" charset="0"/>
                <a:cs typeface="Times New Roman" panose="02020603050405020304" pitchFamily="18" charset="0"/>
              </a:rPr>
              <a:t>can’t be more than what would be paid for a traditional provider of similar service”?</a:t>
            </a:r>
            <a:endParaRPr lang="en-US" sz="2800" b="1" u="sng" dirty="0">
              <a:latin typeface="+mn-lt"/>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Content Placeholder 2">
            <a:extLst>
              <a:ext uri="{FF2B5EF4-FFF2-40B4-BE49-F238E27FC236}">
                <a16:creationId xmlns:a16="http://schemas.microsoft.com/office/drawing/2014/main" id="{2B9F9A0A-5BC6-B69B-5C90-CCD37E204F9F}"/>
              </a:ext>
            </a:extLst>
          </p:cNvPr>
          <p:cNvSpPr>
            <a:spLocks noGrp="1"/>
          </p:cNvSpPr>
          <p:nvPr>
            <p:ph idx="1"/>
          </p:nvPr>
        </p:nvSpPr>
        <p:spPr>
          <a:xfrm>
            <a:off x="838200" y="1825625"/>
            <a:ext cx="10515600" cy="4817546"/>
          </a:xfrm>
        </p:spPr>
        <p:txBody>
          <a:bodyPr>
            <a:normAutofit fontScale="77500" lnSpcReduction="20000"/>
          </a:bodyPr>
          <a:lstStyle/>
          <a:p>
            <a:pPr marL="0" marR="0" indent="0">
              <a:lnSpc>
                <a:spcPct val="107000"/>
              </a:lnSpc>
              <a:spcBef>
                <a:spcPts val="0"/>
              </a:spcBef>
              <a:spcAft>
                <a:spcPts val="800"/>
              </a:spcAft>
              <a:buNone/>
            </a:pPr>
            <a:r>
              <a:rPr lang="en-US" sz="2900" b="1" kern="100" dirty="0">
                <a:effectLst/>
                <a:latin typeface="Calibri" panose="020F0502020204030204" pitchFamily="34" charset="0"/>
                <a:ea typeface="Calibri" panose="020F0502020204030204" pitchFamily="34" charset="0"/>
                <a:cs typeface="Times New Roman" panose="02020603050405020304" pitchFamily="18" charset="0"/>
              </a:rPr>
              <a:t>This means that the employee is not paid more than the traditional provider rate for the service.</a:t>
            </a:r>
          </a:p>
          <a:p>
            <a:pPr marL="0" marR="0" indent="0">
              <a:lnSpc>
                <a:spcPct val="107000"/>
              </a:lnSpc>
              <a:spcBef>
                <a:spcPts val="0"/>
              </a:spcBef>
              <a:spcAft>
                <a:spcPts val="800"/>
              </a:spcAft>
              <a:buNone/>
            </a:pPr>
            <a:endParaRPr lang="en-US" sz="31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For Community Living Support Services (</a:t>
            </a:r>
            <a:r>
              <a:rPr lang="en-US" sz="3100" b="1" kern="100" dirty="0">
                <a:effectLst/>
                <a:latin typeface="Calibri" panose="020F0502020204030204" pitchFamily="34" charset="0"/>
                <a:ea typeface="Calibri" panose="020F0502020204030204" pitchFamily="34" charset="0"/>
                <a:cs typeface="Times New Roman" panose="02020603050405020304" pitchFamily="18" charset="0"/>
              </a:rPr>
              <a:t>CLS</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a:lnSpc>
                <a:spcPct val="107000"/>
              </a:lnSpc>
              <a:spcBef>
                <a:spcPts val="0"/>
              </a:spcBef>
              <a:spcAft>
                <a:spcPts val="800"/>
              </a:spcAft>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the traditional provider rate for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CLS-extended</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is $6.76/15 minutes, so the </a:t>
            </a:r>
            <a:r>
              <a:rPr lang="en-US" sz="2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max</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 family caregiver could be paid is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$27.04/hour for CLS-extended</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a:lnSpc>
                <a:spcPct val="107000"/>
              </a:lnSpc>
              <a:spcBef>
                <a:spcPts val="0"/>
              </a:spcBef>
              <a:spcAft>
                <a:spcPts val="800"/>
              </a:spcAft>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The traditional provider rate for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CLS-basic</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is $7.49, so the </a:t>
            </a:r>
            <a:r>
              <a:rPr lang="en-US" sz="26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max</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 family caregiver could be paid is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$29.96 for CLS-basic</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For Community Access Individual (</a:t>
            </a:r>
            <a:r>
              <a:rPr lang="en-US" sz="3100" b="1" kern="100" dirty="0">
                <a:effectLst/>
                <a:latin typeface="Calibri" panose="020F0502020204030204" pitchFamily="34" charset="0"/>
                <a:ea typeface="Calibri" panose="020F0502020204030204" pitchFamily="34" charset="0"/>
                <a:cs typeface="Times New Roman" panose="02020603050405020304" pitchFamily="18" charset="0"/>
              </a:rPr>
              <a:t>CAI</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and Group (</a:t>
            </a:r>
            <a:r>
              <a:rPr lang="en-US" sz="3100" b="1" kern="100" dirty="0">
                <a:effectLst/>
                <a:latin typeface="Calibri" panose="020F0502020204030204" pitchFamily="34" charset="0"/>
                <a:ea typeface="Calibri" panose="020F0502020204030204" pitchFamily="34" charset="0"/>
                <a:cs typeface="Times New Roman" panose="02020603050405020304" pitchFamily="18" charset="0"/>
              </a:rPr>
              <a:t>CAG</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a:lnSpc>
                <a:spcPct val="107000"/>
              </a:lnSpc>
              <a:spcBef>
                <a:spcPts val="0"/>
              </a:spcBef>
              <a:spcAft>
                <a:spcPts val="800"/>
              </a:spcAft>
            </a:pP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the traditional provider rate for </a:t>
            </a:r>
            <a:r>
              <a:rPr lang="en-US" sz="2500" b="1" kern="100" dirty="0">
                <a:effectLst/>
                <a:latin typeface="Calibri" panose="020F0502020204030204" pitchFamily="34" charset="0"/>
                <a:ea typeface="Calibri" panose="020F0502020204030204" pitchFamily="34" charset="0"/>
                <a:cs typeface="Times New Roman" panose="02020603050405020304" pitchFamily="18" charset="0"/>
              </a:rPr>
              <a:t>CAI</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 is $8.73/15 minutes, so the </a:t>
            </a:r>
            <a:r>
              <a:rPr lang="en-US" sz="25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max</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 family caregiver pay is </a:t>
            </a:r>
            <a:r>
              <a:rPr lang="en-US" sz="2500" b="1" kern="100" dirty="0">
                <a:effectLst/>
                <a:latin typeface="Calibri" panose="020F0502020204030204" pitchFamily="34" charset="0"/>
                <a:ea typeface="Calibri" panose="020F0502020204030204" pitchFamily="34" charset="0"/>
                <a:cs typeface="Times New Roman" panose="02020603050405020304" pitchFamily="18" charset="0"/>
              </a:rPr>
              <a:t>$34.92/hour for CAI</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a:lnSpc>
                <a:spcPct val="107000"/>
              </a:lnSpc>
              <a:spcBef>
                <a:spcPts val="0"/>
              </a:spcBef>
              <a:spcAft>
                <a:spcPts val="800"/>
              </a:spcAft>
            </a:pPr>
            <a:r>
              <a:rPr lang="en-US" sz="2500" kern="100" dirty="0">
                <a:latin typeface="Calibri" panose="020F0502020204030204" pitchFamily="34" charset="0"/>
                <a:ea typeface="Calibri" panose="020F0502020204030204" pitchFamily="34" charset="0"/>
                <a:cs typeface="Times New Roman" panose="02020603050405020304" pitchFamily="18" charset="0"/>
              </a:rPr>
              <a:t>The </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traditional provider rate for </a:t>
            </a:r>
            <a:r>
              <a:rPr lang="en-US" sz="2500" b="1" kern="100" dirty="0">
                <a:effectLst/>
                <a:latin typeface="Calibri" panose="020F0502020204030204" pitchFamily="34" charset="0"/>
                <a:ea typeface="Calibri" panose="020F0502020204030204" pitchFamily="34" charset="0"/>
                <a:cs typeface="Times New Roman" panose="02020603050405020304" pitchFamily="18" charset="0"/>
              </a:rPr>
              <a:t>CAG</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 is $3.65/15 minute unit so the </a:t>
            </a:r>
            <a:r>
              <a:rPr lang="en-US" sz="25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max</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 family caregiver pay is </a:t>
            </a:r>
            <a:r>
              <a:rPr lang="en-US" sz="2500" b="1" kern="100" dirty="0">
                <a:effectLst/>
                <a:latin typeface="Calibri" panose="020F0502020204030204" pitchFamily="34" charset="0"/>
                <a:ea typeface="Calibri" panose="020F0502020204030204" pitchFamily="34" charset="0"/>
                <a:cs typeface="Times New Roman" panose="02020603050405020304" pitchFamily="18" charset="0"/>
              </a:rPr>
              <a:t>$14.60/hour for CAG</a:t>
            </a:r>
            <a:r>
              <a:rPr lang="en-US" sz="25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endParaRPr lang="en-US" dirty="0"/>
          </a:p>
          <a:p>
            <a:pPr marL="0" indent="0" algn="ctr">
              <a:buNone/>
            </a:pP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8744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6E4661E-D020-7BAB-B490-524E8ABDA0C1}"/>
              </a:ext>
            </a:extLst>
          </p:cNvPr>
          <p:cNvSpPr>
            <a:spLocks noGrp="1"/>
          </p:cNvSpPr>
          <p:nvPr>
            <p:ph type="title"/>
          </p:nvPr>
        </p:nvSpPr>
        <p:spPr>
          <a:xfrm>
            <a:off x="838200" y="365125"/>
            <a:ext cx="10515600" cy="1325563"/>
          </a:xfrm>
        </p:spPr>
        <p:txBody>
          <a:bodyPr>
            <a:normAutofit/>
          </a:bodyPr>
          <a:lstStyle/>
          <a:p>
            <a:r>
              <a:rPr lang="en-US" b="1" u="sng" dirty="0">
                <a:solidFill>
                  <a:srgbClr val="0070C0"/>
                </a:solidFill>
              </a:rPr>
              <a:t>What is meant by supporting material?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Content Placeholder 2">
            <a:extLst>
              <a:ext uri="{FF2B5EF4-FFF2-40B4-BE49-F238E27FC236}">
                <a16:creationId xmlns:a16="http://schemas.microsoft.com/office/drawing/2014/main" id="{2B9F9A0A-5BC6-B69B-5C90-CCD37E204F9F}"/>
              </a:ext>
            </a:extLst>
          </p:cNvPr>
          <p:cNvSpPr>
            <a:spLocks noGrp="1"/>
          </p:cNvSpPr>
          <p:nvPr>
            <p:ph idx="1"/>
          </p:nvPr>
        </p:nvSpPr>
        <p:spPr>
          <a:xfrm>
            <a:off x="838200" y="1825625"/>
            <a:ext cx="10515600" cy="4351338"/>
          </a:xfrm>
        </p:spPr>
        <p:txBody>
          <a:bodyPr>
            <a:normAutofit/>
          </a:bodyPr>
          <a:lstStyle/>
          <a:p>
            <a:r>
              <a:rPr lang="en-US" b="1" dirty="0">
                <a:solidFill>
                  <a:srgbClr val="0070C0"/>
                </a:solidFill>
              </a:rPr>
              <a:t>Letter of circumstances including: </a:t>
            </a:r>
          </a:p>
          <a:p>
            <a:pPr lvl="1"/>
            <a:r>
              <a:rPr lang="en-US" dirty="0">
                <a:solidFill>
                  <a:srgbClr val="0070C0"/>
                </a:solidFill>
              </a:rPr>
              <a:t>An explanation of how you meet the  2 of the 3  criteria on page 2</a:t>
            </a:r>
          </a:p>
          <a:p>
            <a:pPr lvl="1"/>
            <a:r>
              <a:rPr lang="en-US" dirty="0">
                <a:solidFill>
                  <a:srgbClr val="0070C0"/>
                </a:solidFill>
              </a:rPr>
              <a:t>Be specific and explain what you have done to search for staff and hire staff </a:t>
            </a:r>
          </a:p>
          <a:p>
            <a:pPr lvl="1"/>
            <a:r>
              <a:rPr lang="en-US" dirty="0">
                <a:solidFill>
                  <a:srgbClr val="0070C0"/>
                </a:solidFill>
              </a:rPr>
              <a:t>Include the family hire relationship and why they are a good fit</a:t>
            </a:r>
          </a:p>
          <a:p>
            <a:pPr lvl="1"/>
            <a:r>
              <a:rPr lang="en-US" dirty="0">
                <a:solidFill>
                  <a:srgbClr val="0070C0"/>
                </a:solidFill>
              </a:rPr>
              <a:t>Any other information you want to include to make your case for family hire</a:t>
            </a:r>
          </a:p>
          <a:p>
            <a:r>
              <a:rPr lang="en-US" b="1" dirty="0">
                <a:solidFill>
                  <a:srgbClr val="0070C0"/>
                </a:solidFill>
              </a:rPr>
              <a:t>Flyers w/ date and times and places of posts</a:t>
            </a:r>
          </a:p>
          <a:p>
            <a:r>
              <a:rPr lang="en-US" b="1" dirty="0">
                <a:solidFill>
                  <a:srgbClr val="0070C0"/>
                </a:solidFill>
              </a:rPr>
              <a:t>Screen shots of advertisements on websites including names of websites and dates posted</a:t>
            </a:r>
          </a:p>
          <a:p>
            <a:r>
              <a:rPr lang="en-US" b="1" dirty="0">
                <a:solidFill>
                  <a:srgbClr val="0070C0"/>
                </a:solidFill>
              </a:rPr>
              <a:t>Any other information that may help support your case for family hire</a:t>
            </a:r>
          </a:p>
          <a:p>
            <a:endParaRPr lang="en-US" dirty="0"/>
          </a:p>
        </p:txBody>
      </p:sp>
    </p:spTree>
    <p:extLst>
      <p:ext uri="{BB962C8B-B14F-4D97-AF65-F5344CB8AC3E}">
        <p14:creationId xmlns:p14="http://schemas.microsoft.com/office/powerpoint/2010/main" val="134305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8F190C-67F1-3D18-57B9-DFC299E399D7}"/>
              </a:ext>
            </a:extLst>
          </p:cNvPr>
          <p:cNvSpPr>
            <a:spLocks noGrp="1"/>
          </p:cNvSpPr>
          <p:nvPr>
            <p:ph type="title"/>
          </p:nvPr>
        </p:nvSpPr>
        <p:spPr>
          <a:xfrm>
            <a:off x="4654296" y="329184"/>
            <a:ext cx="6894576" cy="1783080"/>
          </a:xfrm>
        </p:spPr>
        <p:txBody>
          <a:bodyPr anchor="b">
            <a:normAutofit/>
          </a:bodyPr>
          <a:lstStyle/>
          <a:p>
            <a:r>
              <a:rPr lang="en-US" sz="5400"/>
              <a:t>A completed Family Hire application consists of …</a:t>
            </a:r>
          </a:p>
        </p:txBody>
      </p:sp>
      <p:pic>
        <p:nvPicPr>
          <p:cNvPr id="5" name="Picture 4" descr="Pen placed on top of a signature line">
            <a:extLst>
              <a:ext uri="{FF2B5EF4-FFF2-40B4-BE49-F238E27FC236}">
                <a16:creationId xmlns:a16="http://schemas.microsoft.com/office/drawing/2014/main" id="{EFC7B3D5-D8CC-2167-F0C3-318554633B45}"/>
              </a:ext>
            </a:extLst>
          </p:cNvPr>
          <p:cNvPicPr>
            <a:picLocks noChangeAspect="1"/>
          </p:cNvPicPr>
          <p:nvPr/>
        </p:nvPicPr>
        <p:blipFill rotWithShape="1">
          <a:blip r:embed="rId2"/>
          <a:srcRect l="55157" r="5399" b="-2"/>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23"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60582E-C803-D6D5-7170-FC1E9ADA4C55}"/>
              </a:ext>
            </a:extLst>
          </p:cNvPr>
          <p:cNvSpPr>
            <a:spLocks noGrp="1"/>
          </p:cNvSpPr>
          <p:nvPr>
            <p:ph idx="1"/>
          </p:nvPr>
        </p:nvSpPr>
        <p:spPr>
          <a:xfrm>
            <a:off x="4654296" y="2706624"/>
            <a:ext cx="6894576" cy="3483864"/>
          </a:xfrm>
        </p:spPr>
        <p:txBody>
          <a:bodyPr>
            <a:normAutofit/>
          </a:bodyPr>
          <a:lstStyle/>
          <a:p>
            <a:r>
              <a:rPr lang="en-US" sz="2200"/>
              <a:t>The full application….all 4 pages</a:t>
            </a:r>
          </a:p>
          <a:p>
            <a:r>
              <a:rPr lang="en-US" sz="2200"/>
              <a:t>Letter of circumstances</a:t>
            </a:r>
          </a:p>
          <a:p>
            <a:r>
              <a:rPr lang="en-US" sz="2200"/>
              <a:t>Supporting material that supports your case for family hire</a:t>
            </a:r>
          </a:p>
          <a:p>
            <a:r>
              <a:rPr lang="en-US" sz="2200" b="0" i="0" u="none" strike="noStrike" baseline="0">
                <a:latin typeface="Calibri" panose="020F0502020204030204" pitchFamily="34" charset="0"/>
              </a:rPr>
              <a:t>include at least two of the three extenuating circumstances as outlined on page 2 of the application and as defined in Chapter 1200, PART II Policies and Procedures COMP and NOW Waiver Program Manual.</a:t>
            </a:r>
            <a:endParaRPr lang="en-US" sz="2200"/>
          </a:p>
          <a:p>
            <a:endParaRPr lang="en-US" sz="2200" dirty="0"/>
          </a:p>
        </p:txBody>
      </p:sp>
    </p:spTree>
    <p:extLst>
      <p:ext uri="{BB962C8B-B14F-4D97-AF65-F5344CB8AC3E}">
        <p14:creationId xmlns:p14="http://schemas.microsoft.com/office/powerpoint/2010/main" val="138192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3" name="Graphic 22" descr="Phishing">
            <a:extLst>
              <a:ext uri="{FF2B5EF4-FFF2-40B4-BE49-F238E27FC236}">
                <a16:creationId xmlns:a16="http://schemas.microsoft.com/office/drawing/2014/main" id="{07FDB8B1-2F3D-D850-28DE-79B6296D32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26516" y="1792518"/>
            <a:ext cx="5065483" cy="5065483"/>
          </a:xfrm>
          <a:custGeom>
            <a:avLst/>
            <a:gdLst/>
            <a:ahLst/>
            <a:cxnLst/>
            <a:rect l="l" t="t" r="r" b="b"/>
            <a:pathLst>
              <a:path w="5580942" h="5519103">
                <a:moveTo>
                  <a:pt x="169765" y="0"/>
                </a:moveTo>
                <a:lnTo>
                  <a:pt x="5580942" y="0"/>
                </a:lnTo>
                <a:lnTo>
                  <a:pt x="5580942" y="5519103"/>
                </a:lnTo>
                <a:lnTo>
                  <a:pt x="9100" y="5519103"/>
                </a:lnTo>
                <a:lnTo>
                  <a:pt x="0" y="5474029"/>
                </a:lnTo>
                <a:lnTo>
                  <a:pt x="0" y="169765"/>
                </a:lnTo>
                <a:cubicBezTo>
                  <a:pt x="0" y="76006"/>
                  <a:pt x="76006" y="0"/>
                  <a:pt x="169765" y="0"/>
                </a:cubicBezTo>
                <a:close/>
              </a:path>
            </a:pathLst>
          </a:custGeom>
        </p:spPr>
      </p:pic>
      <p:sp>
        <p:nvSpPr>
          <p:cNvPr id="28" name="Arc 27">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3DD5BBA-3B43-8C0D-8EF5-01AA9A361F71}"/>
              </a:ext>
            </a:extLst>
          </p:cNvPr>
          <p:cNvSpPr>
            <a:spLocks noGrp="1"/>
          </p:cNvSpPr>
          <p:nvPr>
            <p:ph type="title"/>
          </p:nvPr>
        </p:nvSpPr>
        <p:spPr>
          <a:xfrm>
            <a:off x="838200" y="365125"/>
            <a:ext cx="10515599" cy="1325563"/>
          </a:xfrm>
        </p:spPr>
        <p:txBody>
          <a:bodyPr>
            <a:normAutofit/>
          </a:bodyPr>
          <a:lstStyle/>
          <a:p>
            <a:r>
              <a:rPr lang="en-US" b="1" u="sng" dirty="0"/>
              <a:t>Sending completed application: </a:t>
            </a:r>
          </a:p>
        </p:txBody>
      </p:sp>
      <p:sp>
        <p:nvSpPr>
          <p:cNvPr id="19" name="Content Placeholder 2">
            <a:extLst>
              <a:ext uri="{FF2B5EF4-FFF2-40B4-BE49-F238E27FC236}">
                <a16:creationId xmlns:a16="http://schemas.microsoft.com/office/drawing/2014/main" id="{6F1AFD28-1C17-4F42-E228-654D6F6C87D2}"/>
              </a:ext>
            </a:extLst>
          </p:cNvPr>
          <p:cNvSpPr>
            <a:spLocks noGrp="1"/>
          </p:cNvSpPr>
          <p:nvPr>
            <p:ph idx="1"/>
          </p:nvPr>
        </p:nvSpPr>
        <p:spPr>
          <a:xfrm>
            <a:off x="838200" y="1361440"/>
            <a:ext cx="5709628" cy="4815523"/>
          </a:xfrm>
        </p:spPr>
        <p:txBody>
          <a:bodyPr>
            <a:normAutofit/>
          </a:bodyPr>
          <a:lstStyle/>
          <a:p>
            <a:pPr marL="0" indent="0">
              <a:buNone/>
            </a:pPr>
            <a:endParaRPr lang="en-US" sz="1500" dirty="0">
              <a:latin typeface="Calibri" panose="020F0502020204030204" pitchFamily="34" charset="0"/>
            </a:endParaRPr>
          </a:p>
          <a:p>
            <a:endParaRPr lang="en-US" sz="1500" dirty="0">
              <a:latin typeface="Calibri" panose="020F0502020204030204" pitchFamily="34" charset="0"/>
            </a:endParaRPr>
          </a:p>
          <a:p>
            <a:r>
              <a:rPr lang="en-US" sz="2400" b="1" dirty="0">
                <a:latin typeface="Calibri" panose="020F0502020204030204" pitchFamily="34" charset="0"/>
              </a:rPr>
              <a:t>Send completed application with supporting material to: </a:t>
            </a:r>
          </a:p>
          <a:p>
            <a:pPr lvl="1"/>
            <a:r>
              <a:rPr lang="en-US" b="1" dirty="0">
                <a:latin typeface="Calibri" panose="020F0502020204030204" pitchFamily="34" charset="0"/>
                <a:hlinkClick r:id="rId4"/>
              </a:rPr>
              <a:t>participant.direction@dbhdd.ga.gov</a:t>
            </a:r>
            <a:r>
              <a:rPr lang="en-US" b="1" dirty="0">
                <a:latin typeface="Calibri" panose="020F0502020204030204" pitchFamily="34" charset="0"/>
              </a:rPr>
              <a:t> </a:t>
            </a:r>
            <a:r>
              <a:rPr lang="en-US" b="1" i="0" u="none" strike="noStrike" baseline="0" dirty="0">
                <a:latin typeface="Calibri" panose="020F0502020204030204" pitchFamily="34" charset="0"/>
              </a:rPr>
              <a:t> </a:t>
            </a:r>
          </a:p>
          <a:p>
            <a:pPr marL="457200" lvl="1" indent="0">
              <a:buNone/>
            </a:pPr>
            <a:endParaRPr lang="en-US" b="1" i="0" u="none" strike="noStrike" baseline="0" dirty="0">
              <a:latin typeface="Calibri" panose="020F0502020204030204" pitchFamily="34" charset="0"/>
            </a:endParaRPr>
          </a:p>
          <a:p>
            <a:pPr lvl="1"/>
            <a:r>
              <a:rPr lang="en-US" b="1" i="0" u="sng" strike="noStrike" baseline="0" dirty="0">
                <a:latin typeface="Calibri" panose="020F0502020204030204" pitchFamily="34" charset="0"/>
              </a:rPr>
              <a:t>Make sure you copy</a:t>
            </a:r>
            <a:r>
              <a:rPr lang="en-US" b="1" i="0" u="none" strike="noStrike" baseline="0" dirty="0">
                <a:latin typeface="Calibri" panose="020F0502020204030204" pitchFamily="34" charset="0"/>
              </a:rPr>
              <a:t> your Support Coordinator or Planning List Administrator on the email</a:t>
            </a:r>
          </a:p>
          <a:p>
            <a:pPr marL="457200" lvl="1" indent="0">
              <a:buNone/>
            </a:pPr>
            <a:endParaRPr lang="en-US" b="1" i="0" u="none" strike="noStrike" baseline="0" dirty="0">
              <a:latin typeface="Calibri" panose="020F0502020204030204" pitchFamily="34" charset="0"/>
            </a:endParaRPr>
          </a:p>
          <a:p>
            <a:pPr lvl="1"/>
            <a:r>
              <a:rPr lang="en-US" b="1" i="0" u="none" strike="noStrike" baseline="0" dirty="0">
                <a:latin typeface="Calibri" panose="020F0502020204030204" pitchFamily="34" charset="0"/>
              </a:rPr>
              <a:t> Enter “Family Hire Request‐ Region #” in the subject line of the email.</a:t>
            </a:r>
          </a:p>
          <a:p>
            <a:pPr marL="0" indent="0">
              <a:buNone/>
            </a:pPr>
            <a:endParaRPr lang="en-US" sz="1500" dirty="0"/>
          </a:p>
          <a:p>
            <a:endParaRPr lang="en-US" sz="1500" dirty="0"/>
          </a:p>
        </p:txBody>
      </p:sp>
      <p:sp>
        <p:nvSpPr>
          <p:cNvPr id="30" name="Oval 29">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878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2C50A6-6AE0-0A95-BC80-93413B6ECBDE}"/>
              </a:ext>
            </a:extLst>
          </p:cNvPr>
          <p:cNvSpPr>
            <a:spLocks noGrp="1"/>
          </p:cNvSpPr>
          <p:nvPr>
            <p:ph type="title"/>
          </p:nvPr>
        </p:nvSpPr>
        <p:spPr>
          <a:xfrm>
            <a:off x="772161" y="1188637"/>
            <a:ext cx="3291840" cy="4480726"/>
          </a:xfrm>
        </p:spPr>
        <p:txBody>
          <a:bodyPr>
            <a:normAutofit/>
          </a:bodyPr>
          <a:lstStyle/>
          <a:p>
            <a:pPr algn="ctr"/>
            <a:r>
              <a:rPr lang="en-US" sz="4000" b="1" dirty="0">
                <a:solidFill>
                  <a:srgbClr val="0070C0"/>
                </a:solidFill>
              </a:rPr>
              <a:t>Public Health Emergency</a:t>
            </a:r>
            <a:br>
              <a:rPr lang="en-US" sz="4000" b="1" dirty="0">
                <a:solidFill>
                  <a:srgbClr val="0070C0"/>
                </a:solidFill>
              </a:rPr>
            </a:br>
            <a:r>
              <a:rPr lang="en-US" sz="4000" b="1" dirty="0">
                <a:solidFill>
                  <a:srgbClr val="0070C0"/>
                </a:solidFill>
              </a:rPr>
              <a:t>Appendix K</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8EE2A9A-5F80-4E81-B12C-B20087D4BA7A}"/>
              </a:ext>
            </a:extLst>
          </p:cNvPr>
          <p:cNvSpPr>
            <a:spLocks noGrp="1"/>
          </p:cNvSpPr>
          <p:nvPr>
            <p:ph idx="1"/>
          </p:nvPr>
        </p:nvSpPr>
        <p:spPr>
          <a:xfrm>
            <a:off x="5255259" y="1066800"/>
            <a:ext cx="5431789" cy="4142330"/>
          </a:xfrm>
        </p:spPr>
        <p:txBody>
          <a:bodyPr anchor="ctr">
            <a:normAutofit lnSpcReduction="10000"/>
          </a:bodyPr>
          <a:lstStyle/>
          <a:p>
            <a:r>
              <a:rPr lang="en-US" sz="2200" dirty="0"/>
              <a:t>Ended May 11, 2023</a:t>
            </a:r>
          </a:p>
          <a:p>
            <a:pPr lvl="1"/>
            <a:r>
              <a:rPr lang="en-US" sz="2200" dirty="0"/>
              <a:t>The state has 6 months to unwind services that were allowed during PHE/Appendix K</a:t>
            </a:r>
          </a:p>
          <a:p>
            <a:pPr marL="457200" lvl="1" indent="0">
              <a:buNone/>
            </a:pPr>
            <a:endParaRPr lang="en-US" sz="2200" dirty="0"/>
          </a:p>
          <a:p>
            <a:r>
              <a:rPr lang="en-US" sz="2200" dirty="0"/>
              <a:t>Grace Period ends November 11, 2023</a:t>
            </a:r>
          </a:p>
          <a:p>
            <a:pPr lvl="1"/>
            <a:r>
              <a:rPr lang="en-US" sz="2200" dirty="0"/>
              <a:t>The state must revert to its original waiver policies </a:t>
            </a:r>
          </a:p>
          <a:p>
            <a:pPr marL="457200" lvl="1" indent="0">
              <a:buNone/>
            </a:pPr>
            <a:endParaRPr lang="en-US" sz="2400" b="0" i="0" u="none" strike="noStrike" baseline="0" dirty="0">
              <a:latin typeface="Calibri" panose="020F0502020204030204" pitchFamily="34" charset="0"/>
            </a:endParaRPr>
          </a:p>
          <a:p>
            <a:pPr marL="457200" lvl="1" indent="0">
              <a:buNone/>
            </a:pPr>
            <a:r>
              <a:rPr lang="en-US" sz="2400" b="1" i="0" u="sng" strike="noStrike" baseline="0" dirty="0">
                <a:latin typeface="Calibri" panose="020F0502020204030204" pitchFamily="34" charset="0"/>
              </a:rPr>
              <a:t>NOW/COMP Waiver Family Hire Policies in the Program Manual will be reinstated on November 12, 2023</a:t>
            </a:r>
            <a:endParaRPr lang="en-US" sz="3200" b="1" u="sng" dirty="0"/>
          </a:p>
          <a:p>
            <a:pPr marL="457200" lvl="1" indent="0">
              <a:buNone/>
            </a:pPr>
            <a:endParaRPr lang="en-US" sz="2200" dirty="0"/>
          </a:p>
        </p:txBody>
      </p:sp>
    </p:spTree>
    <p:extLst>
      <p:ext uri="{BB962C8B-B14F-4D97-AF65-F5344CB8AC3E}">
        <p14:creationId xmlns:p14="http://schemas.microsoft.com/office/powerpoint/2010/main" val="309191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289CD9-01C3-876B-D6CD-A929D7A85A0E}"/>
              </a:ext>
            </a:extLst>
          </p:cNvPr>
          <p:cNvSpPr>
            <a:spLocks noGrp="1"/>
          </p:cNvSpPr>
          <p:nvPr>
            <p:ph type="title"/>
          </p:nvPr>
        </p:nvSpPr>
        <p:spPr>
          <a:xfrm>
            <a:off x="190500" y="1153572"/>
            <a:ext cx="3976772" cy="4461163"/>
          </a:xfrm>
        </p:spPr>
        <p:txBody>
          <a:bodyPr>
            <a:normAutofit/>
          </a:bodyPr>
          <a:lstStyle/>
          <a:p>
            <a:pPr algn="ctr"/>
            <a:r>
              <a:rPr lang="en-US" b="1" u="sng" dirty="0">
                <a:solidFill>
                  <a:srgbClr val="FFFFFF"/>
                </a:solidFill>
              </a:rPr>
              <a:t>After</a:t>
            </a:r>
            <a:br>
              <a:rPr lang="en-US" b="1" u="sng" dirty="0">
                <a:solidFill>
                  <a:srgbClr val="FFFFFF"/>
                </a:solidFill>
              </a:rPr>
            </a:br>
            <a:r>
              <a:rPr lang="en-US" b="1" u="sng" dirty="0">
                <a:solidFill>
                  <a:srgbClr val="FFFFFF"/>
                </a:solidFill>
              </a:rPr>
              <a:t> November 11, 2023</a:t>
            </a:r>
          </a:p>
        </p:txBody>
      </p:sp>
      <p:sp>
        <p:nvSpPr>
          <p:cNvPr id="20"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Content Placeholder 2">
            <a:extLst>
              <a:ext uri="{FF2B5EF4-FFF2-40B4-BE49-F238E27FC236}">
                <a16:creationId xmlns:a16="http://schemas.microsoft.com/office/drawing/2014/main" id="{37D82126-D6BA-0467-E3BD-2269E9703644}"/>
              </a:ext>
            </a:extLst>
          </p:cNvPr>
          <p:cNvSpPr>
            <a:spLocks noGrp="1"/>
          </p:cNvSpPr>
          <p:nvPr>
            <p:ph idx="1"/>
          </p:nvPr>
        </p:nvSpPr>
        <p:spPr>
          <a:xfrm>
            <a:off x="4447308" y="591344"/>
            <a:ext cx="6906491" cy="5585619"/>
          </a:xfrm>
        </p:spPr>
        <p:txBody>
          <a:bodyPr anchor="ctr">
            <a:normAutofit/>
          </a:bodyPr>
          <a:lstStyle/>
          <a:p>
            <a:r>
              <a:rPr lang="en-US" b="0" i="0" u="none" strike="noStrike" baseline="0" dirty="0">
                <a:latin typeface="Calibri" panose="020F0502020204030204" pitchFamily="34" charset="0"/>
              </a:rPr>
              <a:t> Legal guardians, waiver participant spouses, and parents of minors are </a:t>
            </a:r>
            <a:r>
              <a:rPr lang="en-US" b="1" i="0" u="sng" strike="noStrike" baseline="0" dirty="0">
                <a:solidFill>
                  <a:srgbClr val="0070C0"/>
                </a:solidFill>
                <a:latin typeface="Calibri" panose="020F0502020204030204" pitchFamily="34" charset="0"/>
              </a:rPr>
              <a:t>not</a:t>
            </a:r>
            <a:r>
              <a:rPr lang="en-US" b="0" i="0" u="none" strike="noStrike" baseline="0" dirty="0">
                <a:latin typeface="Calibri" panose="020F0502020204030204" pitchFamily="34" charset="0"/>
              </a:rPr>
              <a:t> permitted to be paid caregivers per Chapter 900, section 902, PART II Policies and Procedures COMP and NOW Waiver Program Manual.</a:t>
            </a:r>
          </a:p>
          <a:p>
            <a:r>
              <a:rPr lang="en-US" b="1" i="0" u="sng" strike="noStrike" baseline="0" dirty="0">
                <a:solidFill>
                  <a:srgbClr val="0070C0"/>
                </a:solidFill>
                <a:latin typeface="Calibri" panose="020F0502020204030204" pitchFamily="34" charset="0"/>
              </a:rPr>
              <a:t>Respite</a:t>
            </a:r>
            <a:r>
              <a:rPr lang="en-US" b="0" i="0" u="none" strike="noStrike" baseline="0" dirty="0">
                <a:latin typeface="Calibri" panose="020F0502020204030204" pitchFamily="34" charset="0"/>
              </a:rPr>
              <a:t> will </a:t>
            </a:r>
            <a:r>
              <a:rPr lang="en-US" b="1" i="0" u="sng" strike="noStrike" baseline="0" dirty="0">
                <a:solidFill>
                  <a:srgbClr val="0070C0"/>
                </a:solidFill>
                <a:latin typeface="Calibri" panose="020F0502020204030204" pitchFamily="34" charset="0"/>
              </a:rPr>
              <a:t>no longer </a:t>
            </a:r>
            <a:r>
              <a:rPr lang="en-US" b="0" i="0" u="none" strike="noStrike" baseline="0" dirty="0">
                <a:latin typeface="Calibri" panose="020F0502020204030204" pitchFamily="34" charset="0"/>
              </a:rPr>
              <a:t>be a service available for Family Hire.</a:t>
            </a:r>
          </a:p>
          <a:p>
            <a:pPr marL="0" indent="0">
              <a:buNone/>
            </a:pPr>
            <a:endParaRPr lang="en-US" dirty="0"/>
          </a:p>
        </p:txBody>
      </p:sp>
    </p:spTree>
    <p:extLst>
      <p:ext uri="{BB962C8B-B14F-4D97-AF65-F5344CB8AC3E}">
        <p14:creationId xmlns:p14="http://schemas.microsoft.com/office/powerpoint/2010/main" val="311936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8E3AE-8389-6023-11E3-3BF1B58B20C2}"/>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Unwinding details….</a:t>
            </a:r>
          </a:p>
        </p:txBody>
      </p:sp>
      <p:sp>
        <p:nvSpPr>
          <p:cNvPr id="25"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6" name="Content Placeholder 2">
            <a:extLst>
              <a:ext uri="{FF2B5EF4-FFF2-40B4-BE49-F238E27FC236}">
                <a16:creationId xmlns:a16="http://schemas.microsoft.com/office/drawing/2014/main" id="{D37A28F0-82AD-DC2F-74FC-1E56D4B5E2E8}"/>
              </a:ext>
            </a:extLst>
          </p:cNvPr>
          <p:cNvSpPr>
            <a:spLocks noGrp="1"/>
          </p:cNvSpPr>
          <p:nvPr>
            <p:ph idx="1"/>
          </p:nvPr>
        </p:nvSpPr>
        <p:spPr>
          <a:xfrm>
            <a:off x="4447308" y="591344"/>
            <a:ext cx="6906491" cy="5585619"/>
          </a:xfrm>
        </p:spPr>
        <p:txBody>
          <a:bodyPr anchor="ctr">
            <a:normAutofit lnSpcReduction="10000"/>
          </a:bodyPr>
          <a:lstStyle/>
          <a:p>
            <a:r>
              <a:rPr lang="en-US" b="0" i="0" u="none" strike="noStrike" baseline="0" dirty="0">
                <a:latin typeface="Calibri" panose="020F0502020204030204" pitchFamily="34" charset="0"/>
              </a:rPr>
              <a:t>Family members who have extenuating circumstances as defined in Chapter 1200 will need to apply no later than </a:t>
            </a:r>
            <a:r>
              <a:rPr lang="en-US" b="1" i="0" u="none" strike="noStrike" baseline="0" dirty="0">
                <a:latin typeface="Calibri-Bold"/>
              </a:rPr>
              <a:t>July 31, 2023, </a:t>
            </a:r>
            <a:r>
              <a:rPr lang="en-US" b="0" i="0" u="none" strike="noStrike" baseline="0" dirty="0">
                <a:latin typeface="Calibri" panose="020F0502020204030204" pitchFamily="34" charset="0"/>
              </a:rPr>
              <a:t>to continue being paid caregivers after </a:t>
            </a:r>
            <a:r>
              <a:rPr lang="en-US" b="1" i="0" u="none" strike="noStrike" baseline="0" dirty="0">
                <a:latin typeface="Calibri-Bold"/>
              </a:rPr>
              <a:t>November 11, 2023</a:t>
            </a:r>
            <a:r>
              <a:rPr lang="en-US" b="0" i="0" u="none" strike="noStrike" baseline="0" dirty="0">
                <a:latin typeface="Calibri" panose="020F0502020204030204" pitchFamily="34" charset="0"/>
              </a:rPr>
              <a:t>. </a:t>
            </a:r>
            <a:endParaRPr lang="en-US" dirty="0">
              <a:latin typeface="Calibri" panose="020F0502020204030204" pitchFamily="34" charset="0"/>
            </a:endParaRPr>
          </a:p>
          <a:p>
            <a:pPr marL="0" indent="0">
              <a:buNone/>
            </a:pPr>
            <a:endParaRPr lang="en-US" b="0" i="0" u="none" strike="noStrike" baseline="0" dirty="0">
              <a:latin typeface="Calibri" panose="020F0502020204030204" pitchFamily="34" charset="0"/>
            </a:endParaRPr>
          </a:p>
          <a:p>
            <a:r>
              <a:rPr lang="en-US" b="0" i="0" u="none" strike="noStrike" baseline="0" dirty="0">
                <a:latin typeface="Calibri" panose="020F0502020204030204" pitchFamily="34" charset="0"/>
              </a:rPr>
              <a:t>Family Hire applications with </a:t>
            </a:r>
            <a:r>
              <a:rPr lang="en-US" b="1" i="0" u="sng" strike="noStrike" baseline="0" dirty="0">
                <a:latin typeface="Calibri" panose="020F0502020204030204" pitchFamily="34" charset="0"/>
              </a:rPr>
              <a:t>supporting documentation </a:t>
            </a:r>
            <a:r>
              <a:rPr lang="en-US" b="0" i="0" u="none" strike="noStrike" baseline="0" dirty="0">
                <a:latin typeface="Calibri" panose="020F0502020204030204" pitchFamily="34" charset="0"/>
              </a:rPr>
              <a:t>must be submitted to </a:t>
            </a:r>
            <a:r>
              <a:rPr lang="en-US" b="0" i="0" u="none" strike="noStrike" baseline="0" dirty="0">
                <a:latin typeface="Calibri" panose="020F0502020204030204" pitchFamily="34" charset="0"/>
                <a:hlinkClick r:id="rId2"/>
              </a:rPr>
              <a:t>participant.direction@dbhdd.ga.gov</a:t>
            </a:r>
            <a:r>
              <a:rPr lang="en-US" b="0" i="0" u="none" strike="noStrike" baseline="0" dirty="0">
                <a:latin typeface="Calibri" panose="020F0502020204030204" pitchFamily="34" charset="0"/>
              </a:rPr>
              <a:t>  no later than </a:t>
            </a:r>
            <a:r>
              <a:rPr lang="en-US" b="1" i="0" u="none" strike="noStrike" baseline="0" dirty="0">
                <a:latin typeface="Calibri-Bold"/>
              </a:rPr>
              <a:t>July 31, 2023</a:t>
            </a:r>
            <a:r>
              <a:rPr lang="en-US" b="0" i="0" u="none" strike="noStrike" baseline="0" dirty="0">
                <a:latin typeface="Calibri" panose="020F0502020204030204" pitchFamily="34" charset="0"/>
              </a:rPr>
              <a:t>. </a:t>
            </a:r>
          </a:p>
          <a:p>
            <a:pPr marL="0" indent="0">
              <a:buNone/>
            </a:pPr>
            <a:endParaRPr lang="en-US" b="0" i="0" u="none" strike="noStrike" baseline="0" dirty="0">
              <a:latin typeface="Calibri" panose="020F0502020204030204" pitchFamily="34" charset="0"/>
            </a:endParaRPr>
          </a:p>
          <a:p>
            <a:r>
              <a:rPr lang="en-US" sz="2800" b="0" i="0" u="none" strike="noStrike" baseline="0" dirty="0">
                <a:solidFill>
                  <a:srgbClr val="000000"/>
                </a:solidFill>
                <a:latin typeface="Symbol" panose="05050102010706020507" pitchFamily="18" charset="2"/>
              </a:rPr>
              <a:t> </a:t>
            </a:r>
            <a:r>
              <a:rPr lang="en-US" sz="2800" b="0" i="0" u="none" strike="noStrike" baseline="0" dirty="0">
                <a:solidFill>
                  <a:srgbClr val="000000"/>
                </a:solidFill>
                <a:latin typeface="Calibri" panose="020F0502020204030204" pitchFamily="34" charset="0"/>
              </a:rPr>
              <a:t>DBHDD will send out </a:t>
            </a:r>
            <a:r>
              <a:rPr lang="en-US" sz="2800" dirty="0">
                <a:solidFill>
                  <a:srgbClr val="000000"/>
                </a:solidFill>
                <a:latin typeface="Calibri" panose="020F0502020204030204" pitchFamily="34" charset="0"/>
              </a:rPr>
              <a:t>n</a:t>
            </a:r>
            <a:r>
              <a:rPr lang="en-US" sz="2800" b="0" i="0" u="none" strike="noStrike" baseline="0" dirty="0">
                <a:solidFill>
                  <a:srgbClr val="000000"/>
                </a:solidFill>
                <a:latin typeface="Calibri" panose="020F0502020204030204" pitchFamily="34" charset="0"/>
              </a:rPr>
              <a:t>otification of approval or denial no later </a:t>
            </a:r>
            <a:r>
              <a:rPr lang="en-US" sz="2800" b="1" i="0" u="none" strike="noStrike" baseline="0" dirty="0">
                <a:solidFill>
                  <a:srgbClr val="000000"/>
                </a:solidFill>
                <a:latin typeface="Calibri" panose="020F0502020204030204" pitchFamily="34" charset="0"/>
              </a:rPr>
              <a:t>than September 15, 2023, </a:t>
            </a:r>
            <a:r>
              <a:rPr lang="en-US" sz="2800" b="0" i="0" u="none" strike="noStrike" baseline="0" dirty="0">
                <a:solidFill>
                  <a:srgbClr val="000000"/>
                </a:solidFill>
                <a:latin typeface="Calibri" panose="020F0502020204030204" pitchFamily="34" charset="0"/>
              </a:rPr>
              <a:t>to the responsible parties</a:t>
            </a:r>
            <a:endParaRPr lang="en-US" dirty="0"/>
          </a:p>
        </p:txBody>
      </p:sp>
    </p:spTree>
    <p:extLst>
      <p:ext uri="{BB962C8B-B14F-4D97-AF65-F5344CB8AC3E}">
        <p14:creationId xmlns:p14="http://schemas.microsoft.com/office/powerpoint/2010/main" val="2837190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E4B684-53C6-43E9-4E72-23415C3970C3}"/>
              </a:ext>
            </a:extLst>
          </p:cNvPr>
          <p:cNvSpPr>
            <a:spLocks noGrp="1"/>
          </p:cNvSpPr>
          <p:nvPr>
            <p:ph type="title"/>
          </p:nvPr>
        </p:nvSpPr>
        <p:spPr>
          <a:xfrm>
            <a:off x="841248" y="256032"/>
            <a:ext cx="10506456" cy="1014984"/>
          </a:xfrm>
        </p:spPr>
        <p:txBody>
          <a:bodyPr anchor="b">
            <a:normAutofit/>
          </a:bodyPr>
          <a:lstStyle/>
          <a:p>
            <a:r>
              <a:rPr lang="en-US" b="1" dirty="0">
                <a:solidFill>
                  <a:srgbClr val="0070C0"/>
                </a:solidFill>
              </a:rPr>
              <a:t>More Details…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14ACDED3-A527-EBAA-81D9-8AB4792DD52D}"/>
              </a:ext>
            </a:extLst>
          </p:cNvPr>
          <p:cNvGraphicFramePr>
            <a:graphicFrameLocks noGrp="1"/>
          </p:cNvGraphicFramePr>
          <p:nvPr>
            <p:ph idx="1"/>
            <p:extLst>
              <p:ext uri="{D42A27DB-BD31-4B8C-83A1-F6EECF244321}">
                <p14:modId xmlns:p14="http://schemas.microsoft.com/office/powerpoint/2010/main" val="75158330"/>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635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4C7E16-9299-80EE-3DA9-EB349FEDE7F6}"/>
              </a:ext>
            </a:extLst>
          </p:cNvPr>
          <p:cNvSpPr>
            <a:spLocks noGrp="1"/>
          </p:cNvSpPr>
          <p:nvPr>
            <p:ph type="title"/>
          </p:nvPr>
        </p:nvSpPr>
        <p:spPr>
          <a:xfrm>
            <a:off x="630936" y="640080"/>
            <a:ext cx="4818888" cy="1481328"/>
          </a:xfrm>
        </p:spPr>
        <p:txBody>
          <a:bodyPr anchor="b">
            <a:normAutofit fontScale="90000"/>
          </a:bodyPr>
          <a:lstStyle/>
          <a:p>
            <a:r>
              <a:rPr lang="en-US" sz="4200" b="1" dirty="0">
                <a:solidFill>
                  <a:srgbClr val="0070C0"/>
                </a:solidFill>
              </a:rPr>
              <a:t>Let’s look at the PD Family Application…page 1</a:t>
            </a:r>
          </a:p>
        </p:txBody>
      </p:sp>
      <p:sp>
        <p:nvSpPr>
          <p:cNvPr id="14"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DBFE3969-BBF0-DDBA-1650-AE0E6A1DF60E}"/>
              </a:ext>
            </a:extLst>
          </p:cNvPr>
          <p:cNvSpPr>
            <a:spLocks noGrp="1"/>
          </p:cNvSpPr>
          <p:nvPr>
            <p:ph idx="1"/>
          </p:nvPr>
        </p:nvSpPr>
        <p:spPr>
          <a:xfrm>
            <a:off x="630936" y="2660904"/>
            <a:ext cx="4818888" cy="3547872"/>
          </a:xfrm>
        </p:spPr>
        <p:txBody>
          <a:bodyPr anchor="t">
            <a:normAutofit/>
          </a:bodyPr>
          <a:lstStyle/>
          <a:p>
            <a:r>
              <a:rPr lang="en-US" sz="2200" dirty="0"/>
              <a:t>Please fill in and check appropriate boxes</a:t>
            </a:r>
          </a:p>
          <a:p>
            <a:r>
              <a:rPr lang="en-US" sz="2200" dirty="0"/>
              <a:t>Please that as of July 1, 2023, the family member may be on the lease or deed.  We do want you to answer this question, but it will not be considered in the approval decision </a:t>
            </a:r>
          </a:p>
          <a:p>
            <a:r>
              <a:rPr lang="en-US" sz="2200" dirty="0"/>
              <a:t>All other criteria on this page will be taken into consideration for approval/denial. </a:t>
            </a:r>
          </a:p>
        </p:txBody>
      </p:sp>
      <p:pic>
        <p:nvPicPr>
          <p:cNvPr id="5" name="Content Placeholder 4">
            <a:extLst>
              <a:ext uri="{FF2B5EF4-FFF2-40B4-BE49-F238E27FC236}">
                <a16:creationId xmlns:a16="http://schemas.microsoft.com/office/drawing/2014/main" id="{EE7643E4-65F1-1E55-B1F8-86F16EDA46DA}"/>
              </a:ext>
            </a:extLst>
          </p:cNvPr>
          <p:cNvPicPr>
            <a:picLocks noChangeAspect="1"/>
          </p:cNvPicPr>
          <p:nvPr/>
        </p:nvPicPr>
        <p:blipFill>
          <a:blip r:embed="rId2"/>
          <a:stretch>
            <a:fillRect/>
          </a:stretch>
        </p:blipFill>
        <p:spPr>
          <a:xfrm>
            <a:off x="6597396" y="323087"/>
            <a:ext cx="4963668" cy="6557197"/>
          </a:xfrm>
          <a:prstGeom prst="rect">
            <a:avLst/>
          </a:prstGeom>
        </p:spPr>
      </p:pic>
    </p:spTree>
    <p:extLst>
      <p:ext uri="{BB962C8B-B14F-4D97-AF65-F5344CB8AC3E}">
        <p14:creationId xmlns:p14="http://schemas.microsoft.com/office/powerpoint/2010/main" val="1687895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E68E50-20B3-E29F-1569-87B2CECC5246}"/>
              </a:ext>
            </a:extLst>
          </p:cNvPr>
          <p:cNvSpPr>
            <a:spLocks noGrp="1"/>
          </p:cNvSpPr>
          <p:nvPr>
            <p:ph type="title"/>
          </p:nvPr>
        </p:nvSpPr>
        <p:spPr>
          <a:xfrm>
            <a:off x="630936" y="640080"/>
            <a:ext cx="4818888" cy="1481328"/>
          </a:xfrm>
        </p:spPr>
        <p:txBody>
          <a:bodyPr anchor="b">
            <a:normAutofit/>
          </a:bodyPr>
          <a:lstStyle/>
          <a:p>
            <a:r>
              <a:rPr lang="en-US" sz="3800" b="1" dirty="0">
                <a:solidFill>
                  <a:srgbClr val="0070C0"/>
                </a:solidFill>
              </a:rPr>
              <a:t>Diving into page 2 of PD Family hire application: </a:t>
            </a:r>
          </a:p>
        </p:txBody>
      </p:sp>
      <p:sp>
        <p:nvSpPr>
          <p:cNvPr id="14"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ACD047E9-53C0-284A-8E27-CDA865119217}"/>
              </a:ext>
            </a:extLst>
          </p:cNvPr>
          <p:cNvSpPr>
            <a:spLocks noGrp="1"/>
          </p:cNvSpPr>
          <p:nvPr>
            <p:ph idx="1"/>
          </p:nvPr>
        </p:nvSpPr>
        <p:spPr>
          <a:xfrm>
            <a:off x="630936" y="2660904"/>
            <a:ext cx="4818888" cy="3547872"/>
          </a:xfrm>
        </p:spPr>
        <p:txBody>
          <a:bodyPr anchor="t">
            <a:normAutofit lnSpcReduction="10000"/>
          </a:bodyPr>
          <a:lstStyle/>
          <a:p>
            <a:r>
              <a:rPr lang="en-US" sz="2200" dirty="0"/>
              <a:t>Must meet 2 of A-C to be considered for approval</a:t>
            </a:r>
          </a:p>
          <a:p>
            <a:r>
              <a:rPr lang="en-US" sz="2200" dirty="0"/>
              <a:t>writing in answers on the second column is not acceptable- you must include these in your cover letter and in any supporting material </a:t>
            </a:r>
          </a:p>
          <a:p>
            <a:r>
              <a:rPr lang="en-US" sz="2200" dirty="0"/>
              <a:t>If you want to circle or highlight the criteria that you plan to use, that will be helpful for us when we cross reference your letter, supporting materials and the application</a:t>
            </a:r>
          </a:p>
          <a:p>
            <a:endParaRPr lang="en-US" sz="2200" dirty="0"/>
          </a:p>
        </p:txBody>
      </p:sp>
      <p:pic>
        <p:nvPicPr>
          <p:cNvPr id="5" name="Content Placeholder 4">
            <a:extLst>
              <a:ext uri="{FF2B5EF4-FFF2-40B4-BE49-F238E27FC236}">
                <a16:creationId xmlns:a16="http://schemas.microsoft.com/office/drawing/2014/main" id="{3272972C-19E3-5243-CEF8-8DBE1D0C5EE4}"/>
              </a:ext>
            </a:extLst>
          </p:cNvPr>
          <p:cNvPicPr>
            <a:picLocks noChangeAspect="1"/>
          </p:cNvPicPr>
          <p:nvPr/>
        </p:nvPicPr>
        <p:blipFill>
          <a:blip r:embed="rId2"/>
          <a:stretch>
            <a:fillRect/>
          </a:stretch>
        </p:blipFill>
        <p:spPr>
          <a:xfrm>
            <a:off x="5689600" y="332549"/>
            <a:ext cx="6452246" cy="6364923"/>
          </a:xfrm>
          <a:prstGeom prst="rect">
            <a:avLst/>
          </a:prstGeom>
        </p:spPr>
      </p:pic>
    </p:spTree>
    <p:extLst>
      <p:ext uri="{BB962C8B-B14F-4D97-AF65-F5344CB8AC3E}">
        <p14:creationId xmlns:p14="http://schemas.microsoft.com/office/powerpoint/2010/main" val="214407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D4086B-CC3D-C5D7-7BEC-F652B99A257B}"/>
              </a:ext>
            </a:extLst>
          </p:cNvPr>
          <p:cNvSpPr>
            <a:spLocks noGrp="1"/>
          </p:cNvSpPr>
          <p:nvPr>
            <p:ph type="title"/>
          </p:nvPr>
        </p:nvSpPr>
        <p:spPr>
          <a:xfrm>
            <a:off x="630936" y="640080"/>
            <a:ext cx="4818888" cy="1481328"/>
          </a:xfrm>
        </p:spPr>
        <p:txBody>
          <a:bodyPr anchor="b">
            <a:normAutofit/>
          </a:bodyPr>
          <a:lstStyle/>
          <a:p>
            <a:r>
              <a:rPr lang="en-US" sz="5000" b="1" dirty="0">
                <a:solidFill>
                  <a:srgbClr val="0070C0"/>
                </a:solidFill>
              </a:rPr>
              <a:t>Page 3 of Family Hire </a:t>
            </a:r>
          </a:p>
        </p:txBody>
      </p:sp>
      <p:sp>
        <p:nvSpPr>
          <p:cNvPr id="2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5A3BAEAB-1C93-6E8A-3842-A99807B2D253}"/>
              </a:ext>
            </a:extLst>
          </p:cNvPr>
          <p:cNvSpPr>
            <a:spLocks noGrp="1"/>
          </p:cNvSpPr>
          <p:nvPr>
            <p:ph idx="1"/>
          </p:nvPr>
        </p:nvSpPr>
        <p:spPr>
          <a:xfrm>
            <a:off x="630936" y="2660904"/>
            <a:ext cx="4818888" cy="3547872"/>
          </a:xfrm>
        </p:spPr>
        <p:txBody>
          <a:bodyPr anchor="t">
            <a:normAutofit/>
          </a:bodyPr>
          <a:lstStyle/>
          <a:p>
            <a:r>
              <a:rPr lang="en-US" sz="2200"/>
              <a:t>This page should be included with your application, but there is nothing for you to complete.</a:t>
            </a:r>
          </a:p>
          <a:p>
            <a:r>
              <a:rPr lang="en-US" sz="2200"/>
              <a:t>PD coordinators will use this page to record approval or denial</a:t>
            </a:r>
          </a:p>
          <a:p>
            <a:r>
              <a:rPr lang="en-US" sz="2200"/>
              <a:t>If an application is denied and appealed, then this page will be used for 2</a:t>
            </a:r>
            <a:r>
              <a:rPr lang="en-US" sz="2200" baseline="30000"/>
              <a:t>nd</a:t>
            </a:r>
            <a:r>
              <a:rPr lang="en-US" sz="2200"/>
              <a:t> or 3</a:t>
            </a:r>
            <a:r>
              <a:rPr lang="en-US" sz="2200" baseline="30000"/>
              <a:t>rd</a:t>
            </a:r>
            <a:r>
              <a:rPr lang="en-US" sz="2200"/>
              <a:t> review</a:t>
            </a:r>
          </a:p>
        </p:txBody>
      </p:sp>
      <p:pic>
        <p:nvPicPr>
          <p:cNvPr id="5" name="Content Placeholder 4" descr="A questionnaire with text on it&#10;&#10;Description automatically generated">
            <a:extLst>
              <a:ext uri="{FF2B5EF4-FFF2-40B4-BE49-F238E27FC236}">
                <a16:creationId xmlns:a16="http://schemas.microsoft.com/office/drawing/2014/main" id="{FDBB528F-126B-8C4F-76BA-987ABB71E6F1}"/>
              </a:ext>
            </a:extLst>
          </p:cNvPr>
          <p:cNvPicPr>
            <a:picLocks noChangeAspect="1"/>
          </p:cNvPicPr>
          <p:nvPr/>
        </p:nvPicPr>
        <p:blipFill>
          <a:blip r:embed="rId2"/>
          <a:stretch>
            <a:fillRect/>
          </a:stretch>
        </p:blipFill>
        <p:spPr>
          <a:xfrm>
            <a:off x="6590424" y="640080"/>
            <a:ext cx="4476216" cy="5577840"/>
          </a:xfrm>
          <a:prstGeom prst="rect">
            <a:avLst/>
          </a:prstGeom>
        </p:spPr>
      </p:pic>
    </p:spTree>
    <p:extLst>
      <p:ext uri="{BB962C8B-B14F-4D97-AF65-F5344CB8AC3E}">
        <p14:creationId xmlns:p14="http://schemas.microsoft.com/office/powerpoint/2010/main" val="3259243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 name="Arc 3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01577C-FB69-4F51-357E-5D628A854C93}"/>
              </a:ext>
            </a:extLst>
          </p:cNvPr>
          <p:cNvSpPr>
            <a:spLocks noGrp="1"/>
          </p:cNvSpPr>
          <p:nvPr>
            <p:ph type="title"/>
          </p:nvPr>
        </p:nvSpPr>
        <p:spPr>
          <a:xfrm>
            <a:off x="5894962" y="479493"/>
            <a:ext cx="5458838" cy="1325563"/>
          </a:xfrm>
        </p:spPr>
        <p:txBody>
          <a:bodyPr>
            <a:normAutofit/>
          </a:bodyPr>
          <a:lstStyle/>
          <a:p>
            <a:r>
              <a:rPr lang="en-US" b="1" dirty="0">
                <a:solidFill>
                  <a:srgbClr val="0070C0"/>
                </a:solidFill>
              </a:rPr>
              <a:t>Page 4 of PD Family Hire application…</a:t>
            </a:r>
          </a:p>
        </p:txBody>
      </p:sp>
      <p:sp>
        <p:nvSpPr>
          <p:cNvPr id="38" name="Freeform: Shape 37">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a:extLst>
              <a:ext uri="{FF2B5EF4-FFF2-40B4-BE49-F238E27FC236}">
                <a16:creationId xmlns:a16="http://schemas.microsoft.com/office/drawing/2014/main" id="{95486780-CD66-AE35-CBF0-63A4B0023980}"/>
              </a:ext>
            </a:extLst>
          </p:cNvPr>
          <p:cNvPicPr>
            <a:picLocks noChangeAspect="1"/>
          </p:cNvPicPr>
          <p:nvPr/>
        </p:nvPicPr>
        <p:blipFill>
          <a:blip r:embed="rId2"/>
          <a:stretch>
            <a:fillRect/>
          </a:stretch>
        </p:blipFill>
        <p:spPr>
          <a:xfrm>
            <a:off x="861015" y="511293"/>
            <a:ext cx="4461715" cy="5665670"/>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9" name="Content Placeholder 8">
            <a:extLst>
              <a:ext uri="{FF2B5EF4-FFF2-40B4-BE49-F238E27FC236}">
                <a16:creationId xmlns:a16="http://schemas.microsoft.com/office/drawing/2014/main" id="{3026206D-28AA-A7F1-09CD-BD868374EAEF}"/>
              </a:ext>
            </a:extLst>
          </p:cNvPr>
          <p:cNvSpPr>
            <a:spLocks noGrp="1"/>
          </p:cNvSpPr>
          <p:nvPr>
            <p:ph idx="1"/>
          </p:nvPr>
        </p:nvSpPr>
        <p:spPr>
          <a:xfrm>
            <a:off x="5894962" y="1984443"/>
            <a:ext cx="5458838" cy="4192520"/>
          </a:xfrm>
        </p:spPr>
        <p:txBody>
          <a:bodyPr>
            <a:normAutofit/>
          </a:bodyPr>
          <a:lstStyle/>
          <a:p>
            <a:r>
              <a:rPr lang="en-US" sz="2200"/>
              <a:t>This page was designed for explanations of items from page 2.</a:t>
            </a:r>
          </a:p>
          <a:p>
            <a:r>
              <a:rPr lang="en-US" sz="2200"/>
              <a:t>You can cut and paste your cover letter onto this page if you want</a:t>
            </a:r>
          </a:p>
          <a:p>
            <a:r>
              <a:rPr lang="en-US" sz="2200"/>
              <a:t>You can also leave blank, but attach your cover letter and other flyers or supplemental materials to the end of the application</a:t>
            </a:r>
          </a:p>
          <a:p>
            <a:r>
              <a:rPr lang="en-US" sz="2200"/>
              <a:t>When submitting, please make sure this page is in the application even if you choose to leave blank and add other documentation. </a:t>
            </a:r>
          </a:p>
        </p:txBody>
      </p:sp>
    </p:spTree>
    <p:extLst>
      <p:ext uri="{BB962C8B-B14F-4D97-AF65-F5344CB8AC3E}">
        <p14:creationId xmlns:p14="http://schemas.microsoft.com/office/powerpoint/2010/main" val="3481011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5055</TotalTime>
  <Words>1009</Words>
  <Application>Microsoft Office PowerPoint</Application>
  <PresentationFormat>Widescreen</PresentationFormat>
  <Paragraphs>79</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Calibri-Bold</vt:lpstr>
      <vt:lpstr>Symbol</vt:lpstr>
      <vt:lpstr>Office Theme</vt:lpstr>
      <vt:lpstr>Unwinding PD Family Hire</vt:lpstr>
      <vt:lpstr>Public Health Emergency Appendix K</vt:lpstr>
      <vt:lpstr>After  November 11, 2023</vt:lpstr>
      <vt:lpstr>Unwinding details….</vt:lpstr>
      <vt:lpstr>More Details…</vt:lpstr>
      <vt:lpstr>Let’s look at the PD Family Application…page 1</vt:lpstr>
      <vt:lpstr>Diving into page 2 of PD Family hire application: </vt:lpstr>
      <vt:lpstr>Page 3 of Family Hire </vt:lpstr>
      <vt:lpstr>Page 4 of PD Family Hire application…</vt:lpstr>
      <vt:lpstr>What is meant by “can’t be more than what would be paid for a traditional provider of similar service”?</vt:lpstr>
      <vt:lpstr>What is meant by supporting material? </vt:lpstr>
      <vt:lpstr>A completed Family Hire application consists of …</vt:lpstr>
      <vt:lpstr>Sending completed application: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Unwinding PD Family Hire</dc:title>
  <dc:creator>Wurst, Stacy</dc:creator>
  <cp:lastModifiedBy>Nickens, Olivia</cp:lastModifiedBy>
  <cp:revision>8</cp:revision>
  <dcterms:created xsi:type="dcterms:W3CDTF">2023-07-05T12:58:19Z</dcterms:created>
  <dcterms:modified xsi:type="dcterms:W3CDTF">2023-07-27T21:37:57Z</dcterms:modified>
</cp:coreProperties>
</file>