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4C5FEB-BF95-4F02-A01D-95138EE3C04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E19F299-2009-4950-807B-560625EEA08D}">
      <dgm:prSet/>
      <dgm:spPr/>
      <dgm:t>
        <a:bodyPr/>
        <a:lstStyle/>
        <a:p>
          <a:pPr>
            <a:lnSpc>
              <a:spcPct val="100000"/>
            </a:lnSpc>
          </a:pPr>
          <a:r>
            <a:rPr lang="en-US"/>
            <a:t>Sensory</a:t>
          </a:r>
        </a:p>
      </dgm:t>
    </dgm:pt>
    <dgm:pt modelId="{B7860401-ED22-45D3-823E-2FEB2EE18DC8}" type="parTrans" cxnId="{CF555D00-7167-4C1D-B2F1-C9276188E92F}">
      <dgm:prSet/>
      <dgm:spPr/>
      <dgm:t>
        <a:bodyPr/>
        <a:lstStyle/>
        <a:p>
          <a:endParaRPr lang="en-US"/>
        </a:p>
      </dgm:t>
    </dgm:pt>
    <dgm:pt modelId="{8A91C188-A81F-4619-AAED-CD9AD06A72B6}" type="sibTrans" cxnId="{CF555D00-7167-4C1D-B2F1-C9276188E92F}">
      <dgm:prSet/>
      <dgm:spPr/>
      <dgm:t>
        <a:bodyPr/>
        <a:lstStyle/>
        <a:p>
          <a:endParaRPr lang="en-US"/>
        </a:p>
      </dgm:t>
    </dgm:pt>
    <dgm:pt modelId="{80CFBDB2-114C-4A36-BC86-BBD3ED1D2008}">
      <dgm:prSet/>
      <dgm:spPr/>
      <dgm:t>
        <a:bodyPr/>
        <a:lstStyle/>
        <a:p>
          <a:pPr>
            <a:lnSpc>
              <a:spcPct val="100000"/>
            </a:lnSpc>
          </a:pPr>
          <a:r>
            <a:rPr lang="en-US"/>
            <a:t>Escape</a:t>
          </a:r>
        </a:p>
      </dgm:t>
    </dgm:pt>
    <dgm:pt modelId="{FE7407E1-57D2-456F-AC92-BC2959577D4D}" type="parTrans" cxnId="{179163DE-7601-4259-A174-6C21B645A401}">
      <dgm:prSet/>
      <dgm:spPr/>
      <dgm:t>
        <a:bodyPr/>
        <a:lstStyle/>
        <a:p>
          <a:endParaRPr lang="en-US"/>
        </a:p>
      </dgm:t>
    </dgm:pt>
    <dgm:pt modelId="{3D7DDEAE-753A-425E-BE83-57D090E82688}" type="sibTrans" cxnId="{179163DE-7601-4259-A174-6C21B645A401}">
      <dgm:prSet/>
      <dgm:spPr/>
      <dgm:t>
        <a:bodyPr/>
        <a:lstStyle/>
        <a:p>
          <a:endParaRPr lang="en-US"/>
        </a:p>
      </dgm:t>
    </dgm:pt>
    <dgm:pt modelId="{0B6F8D44-2539-4939-9993-D3E1883B91E0}">
      <dgm:prSet/>
      <dgm:spPr/>
      <dgm:t>
        <a:bodyPr/>
        <a:lstStyle/>
        <a:p>
          <a:pPr>
            <a:lnSpc>
              <a:spcPct val="100000"/>
            </a:lnSpc>
          </a:pPr>
          <a:r>
            <a:rPr lang="en-US"/>
            <a:t>Attention </a:t>
          </a:r>
        </a:p>
      </dgm:t>
    </dgm:pt>
    <dgm:pt modelId="{13B0ED19-3BC7-43C7-81BB-6073D150D35B}" type="parTrans" cxnId="{16DEAE69-5380-43E1-AC13-9B0B8F12B3E8}">
      <dgm:prSet/>
      <dgm:spPr/>
      <dgm:t>
        <a:bodyPr/>
        <a:lstStyle/>
        <a:p>
          <a:endParaRPr lang="en-US"/>
        </a:p>
      </dgm:t>
    </dgm:pt>
    <dgm:pt modelId="{990A490B-7757-4B2B-BB2E-FC86A2031264}" type="sibTrans" cxnId="{16DEAE69-5380-43E1-AC13-9B0B8F12B3E8}">
      <dgm:prSet/>
      <dgm:spPr/>
      <dgm:t>
        <a:bodyPr/>
        <a:lstStyle/>
        <a:p>
          <a:endParaRPr lang="en-US"/>
        </a:p>
      </dgm:t>
    </dgm:pt>
    <dgm:pt modelId="{0B32F2A6-3884-4CCF-85B9-705978DE8B48}">
      <dgm:prSet/>
      <dgm:spPr/>
      <dgm:t>
        <a:bodyPr/>
        <a:lstStyle/>
        <a:p>
          <a:pPr>
            <a:lnSpc>
              <a:spcPct val="100000"/>
            </a:lnSpc>
          </a:pPr>
          <a:r>
            <a:rPr lang="en-US" dirty="0"/>
            <a:t>Access/Tangible</a:t>
          </a:r>
        </a:p>
      </dgm:t>
    </dgm:pt>
    <dgm:pt modelId="{7E971A55-4FBA-4634-95CB-A14529F91E6E}" type="parTrans" cxnId="{615E7FA0-1A03-4A7D-95AD-6E6F252E7856}">
      <dgm:prSet/>
      <dgm:spPr/>
      <dgm:t>
        <a:bodyPr/>
        <a:lstStyle/>
        <a:p>
          <a:endParaRPr lang="en-US"/>
        </a:p>
      </dgm:t>
    </dgm:pt>
    <dgm:pt modelId="{B876F1EE-E42D-499A-A616-F54B502A5571}" type="sibTrans" cxnId="{615E7FA0-1A03-4A7D-95AD-6E6F252E7856}">
      <dgm:prSet/>
      <dgm:spPr/>
      <dgm:t>
        <a:bodyPr/>
        <a:lstStyle/>
        <a:p>
          <a:endParaRPr lang="en-US"/>
        </a:p>
      </dgm:t>
    </dgm:pt>
    <dgm:pt modelId="{F91ED28F-01DE-4707-903F-FAF2D6689D6A}" type="pres">
      <dgm:prSet presAssocID="{F54C5FEB-BF95-4F02-A01D-95138EE3C044}" presName="root" presStyleCnt="0">
        <dgm:presLayoutVars>
          <dgm:dir/>
          <dgm:resizeHandles val="exact"/>
        </dgm:presLayoutVars>
      </dgm:prSet>
      <dgm:spPr/>
    </dgm:pt>
    <dgm:pt modelId="{0E8A429E-7584-462F-A9D4-FFD03A421953}" type="pres">
      <dgm:prSet presAssocID="{DE19F299-2009-4950-807B-560625EEA08D}" presName="compNode" presStyleCnt="0"/>
      <dgm:spPr/>
    </dgm:pt>
    <dgm:pt modelId="{3359E3CB-099D-4E7C-962E-EB3AEA4EED21}" type="pres">
      <dgm:prSet presAssocID="{DE19F299-2009-4950-807B-560625EEA0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ye"/>
        </a:ext>
      </dgm:extLst>
    </dgm:pt>
    <dgm:pt modelId="{02F429D9-C886-402B-9E35-65E4DE87F5EE}" type="pres">
      <dgm:prSet presAssocID="{DE19F299-2009-4950-807B-560625EEA08D}" presName="spaceRect" presStyleCnt="0"/>
      <dgm:spPr/>
    </dgm:pt>
    <dgm:pt modelId="{E1862D42-7ACA-450A-9E58-663958CF8B78}" type="pres">
      <dgm:prSet presAssocID="{DE19F299-2009-4950-807B-560625EEA08D}" presName="textRect" presStyleLbl="revTx" presStyleIdx="0" presStyleCnt="4">
        <dgm:presLayoutVars>
          <dgm:chMax val="1"/>
          <dgm:chPref val="1"/>
        </dgm:presLayoutVars>
      </dgm:prSet>
      <dgm:spPr/>
    </dgm:pt>
    <dgm:pt modelId="{18079F47-6240-4E08-A950-F01E4465DFF6}" type="pres">
      <dgm:prSet presAssocID="{8A91C188-A81F-4619-AAED-CD9AD06A72B6}" presName="sibTrans" presStyleCnt="0"/>
      <dgm:spPr/>
    </dgm:pt>
    <dgm:pt modelId="{47FC996A-ABCB-4734-B8E7-50FAED2FC2A1}" type="pres">
      <dgm:prSet presAssocID="{80CFBDB2-114C-4A36-BC86-BBD3ED1D2008}" presName="compNode" presStyleCnt="0"/>
      <dgm:spPr/>
    </dgm:pt>
    <dgm:pt modelId="{12414893-9457-442A-9A11-D37B4EA15E12}" type="pres">
      <dgm:prSet presAssocID="{80CFBDB2-114C-4A36-BC86-BBD3ED1D200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un"/>
        </a:ext>
      </dgm:extLst>
    </dgm:pt>
    <dgm:pt modelId="{78975A78-52BB-449C-B9B3-752E2F0E1C8E}" type="pres">
      <dgm:prSet presAssocID="{80CFBDB2-114C-4A36-BC86-BBD3ED1D2008}" presName="spaceRect" presStyleCnt="0"/>
      <dgm:spPr/>
    </dgm:pt>
    <dgm:pt modelId="{D90778B8-1D63-46E3-B62C-17CE24A46738}" type="pres">
      <dgm:prSet presAssocID="{80CFBDB2-114C-4A36-BC86-BBD3ED1D2008}" presName="textRect" presStyleLbl="revTx" presStyleIdx="1" presStyleCnt="4">
        <dgm:presLayoutVars>
          <dgm:chMax val="1"/>
          <dgm:chPref val="1"/>
        </dgm:presLayoutVars>
      </dgm:prSet>
      <dgm:spPr/>
    </dgm:pt>
    <dgm:pt modelId="{08FCA62C-9844-48F7-9192-26749A4360B3}" type="pres">
      <dgm:prSet presAssocID="{3D7DDEAE-753A-425E-BE83-57D090E82688}" presName="sibTrans" presStyleCnt="0"/>
      <dgm:spPr/>
    </dgm:pt>
    <dgm:pt modelId="{10DF6AD2-AE84-4694-95A1-E01D3974D709}" type="pres">
      <dgm:prSet presAssocID="{0B6F8D44-2539-4939-9993-D3E1883B91E0}" presName="compNode" presStyleCnt="0"/>
      <dgm:spPr/>
    </dgm:pt>
    <dgm:pt modelId="{0310F557-17A4-46AC-A551-E0D7123BD6ED}" type="pres">
      <dgm:prSet presAssocID="{0B6F8D44-2539-4939-9993-D3E1883B91E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07DBBFDD-2097-45AB-81EE-3AEE3001EB5B}" type="pres">
      <dgm:prSet presAssocID="{0B6F8D44-2539-4939-9993-D3E1883B91E0}" presName="spaceRect" presStyleCnt="0"/>
      <dgm:spPr/>
    </dgm:pt>
    <dgm:pt modelId="{FA487EDF-5334-49E4-ADB8-D454321E2452}" type="pres">
      <dgm:prSet presAssocID="{0B6F8D44-2539-4939-9993-D3E1883B91E0}" presName="textRect" presStyleLbl="revTx" presStyleIdx="2" presStyleCnt="4">
        <dgm:presLayoutVars>
          <dgm:chMax val="1"/>
          <dgm:chPref val="1"/>
        </dgm:presLayoutVars>
      </dgm:prSet>
      <dgm:spPr/>
    </dgm:pt>
    <dgm:pt modelId="{7DED04D6-0D5D-4FE2-8167-F21C28848E98}" type="pres">
      <dgm:prSet presAssocID="{990A490B-7757-4B2B-BB2E-FC86A2031264}" presName="sibTrans" presStyleCnt="0"/>
      <dgm:spPr/>
    </dgm:pt>
    <dgm:pt modelId="{4B11603E-928D-44FA-9DD7-20AA6E7A3544}" type="pres">
      <dgm:prSet presAssocID="{0B32F2A6-3884-4CCF-85B9-705978DE8B48}" presName="compNode" presStyleCnt="0"/>
      <dgm:spPr/>
    </dgm:pt>
    <dgm:pt modelId="{D3C095E9-1B6C-4A27-8BFD-4607A041AFAD}" type="pres">
      <dgm:prSet presAssocID="{0B32F2A6-3884-4CCF-85B9-705978DE8B4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ar"/>
        </a:ext>
      </dgm:extLst>
    </dgm:pt>
    <dgm:pt modelId="{92FD7164-E1B3-4AD2-9FBE-698E3EF1F811}" type="pres">
      <dgm:prSet presAssocID="{0B32F2A6-3884-4CCF-85B9-705978DE8B48}" presName="spaceRect" presStyleCnt="0"/>
      <dgm:spPr/>
    </dgm:pt>
    <dgm:pt modelId="{5E9935B6-C5F6-42B8-9671-350F18911203}" type="pres">
      <dgm:prSet presAssocID="{0B32F2A6-3884-4CCF-85B9-705978DE8B48}" presName="textRect" presStyleLbl="revTx" presStyleIdx="3" presStyleCnt="4">
        <dgm:presLayoutVars>
          <dgm:chMax val="1"/>
          <dgm:chPref val="1"/>
        </dgm:presLayoutVars>
      </dgm:prSet>
      <dgm:spPr/>
    </dgm:pt>
  </dgm:ptLst>
  <dgm:cxnLst>
    <dgm:cxn modelId="{CF555D00-7167-4C1D-B2F1-C9276188E92F}" srcId="{F54C5FEB-BF95-4F02-A01D-95138EE3C044}" destId="{DE19F299-2009-4950-807B-560625EEA08D}" srcOrd="0" destOrd="0" parTransId="{B7860401-ED22-45D3-823E-2FEB2EE18DC8}" sibTransId="{8A91C188-A81F-4619-AAED-CD9AD06A72B6}"/>
    <dgm:cxn modelId="{BBC8BB05-8F5E-4F01-8974-A1CA934FC771}" type="presOf" srcId="{F54C5FEB-BF95-4F02-A01D-95138EE3C044}" destId="{F91ED28F-01DE-4707-903F-FAF2D6689D6A}" srcOrd="0" destOrd="0" presId="urn:microsoft.com/office/officeart/2018/2/layout/IconLabelList"/>
    <dgm:cxn modelId="{48675B3A-8193-4001-8936-832838D9BC7B}" type="presOf" srcId="{DE19F299-2009-4950-807B-560625EEA08D}" destId="{E1862D42-7ACA-450A-9E58-663958CF8B78}" srcOrd="0" destOrd="0" presId="urn:microsoft.com/office/officeart/2018/2/layout/IconLabelList"/>
    <dgm:cxn modelId="{16DEAE69-5380-43E1-AC13-9B0B8F12B3E8}" srcId="{F54C5FEB-BF95-4F02-A01D-95138EE3C044}" destId="{0B6F8D44-2539-4939-9993-D3E1883B91E0}" srcOrd="2" destOrd="0" parTransId="{13B0ED19-3BC7-43C7-81BB-6073D150D35B}" sibTransId="{990A490B-7757-4B2B-BB2E-FC86A2031264}"/>
    <dgm:cxn modelId="{EA46327E-8751-41B1-90CF-82EED3D5834A}" type="presOf" srcId="{0B6F8D44-2539-4939-9993-D3E1883B91E0}" destId="{FA487EDF-5334-49E4-ADB8-D454321E2452}" srcOrd="0" destOrd="0" presId="urn:microsoft.com/office/officeart/2018/2/layout/IconLabelList"/>
    <dgm:cxn modelId="{615E7FA0-1A03-4A7D-95AD-6E6F252E7856}" srcId="{F54C5FEB-BF95-4F02-A01D-95138EE3C044}" destId="{0B32F2A6-3884-4CCF-85B9-705978DE8B48}" srcOrd="3" destOrd="0" parTransId="{7E971A55-4FBA-4634-95CB-A14529F91E6E}" sibTransId="{B876F1EE-E42D-499A-A616-F54B502A5571}"/>
    <dgm:cxn modelId="{9EFD9FB8-9C2B-4FBF-BB73-E3EB73319D8D}" type="presOf" srcId="{80CFBDB2-114C-4A36-BC86-BBD3ED1D2008}" destId="{D90778B8-1D63-46E3-B62C-17CE24A46738}" srcOrd="0" destOrd="0" presId="urn:microsoft.com/office/officeart/2018/2/layout/IconLabelList"/>
    <dgm:cxn modelId="{02FDC7DB-B6CC-4EB8-81EB-331E2A62440D}" type="presOf" srcId="{0B32F2A6-3884-4CCF-85B9-705978DE8B48}" destId="{5E9935B6-C5F6-42B8-9671-350F18911203}" srcOrd="0" destOrd="0" presId="urn:microsoft.com/office/officeart/2018/2/layout/IconLabelList"/>
    <dgm:cxn modelId="{179163DE-7601-4259-A174-6C21B645A401}" srcId="{F54C5FEB-BF95-4F02-A01D-95138EE3C044}" destId="{80CFBDB2-114C-4A36-BC86-BBD3ED1D2008}" srcOrd="1" destOrd="0" parTransId="{FE7407E1-57D2-456F-AC92-BC2959577D4D}" sibTransId="{3D7DDEAE-753A-425E-BE83-57D090E82688}"/>
    <dgm:cxn modelId="{BA3A1085-ED20-46D7-B8E5-41981C5F1109}" type="presParOf" srcId="{F91ED28F-01DE-4707-903F-FAF2D6689D6A}" destId="{0E8A429E-7584-462F-A9D4-FFD03A421953}" srcOrd="0" destOrd="0" presId="urn:microsoft.com/office/officeart/2018/2/layout/IconLabelList"/>
    <dgm:cxn modelId="{D71483A3-104C-4E4F-A4F6-0C7A95196A80}" type="presParOf" srcId="{0E8A429E-7584-462F-A9D4-FFD03A421953}" destId="{3359E3CB-099D-4E7C-962E-EB3AEA4EED21}" srcOrd="0" destOrd="0" presId="urn:microsoft.com/office/officeart/2018/2/layout/IconLabelList"/>
    <dgm:cxn modelId="{4CBF241F-56C0-4B5B-8AF6-5AD52934B199}" type="presParOf" srcId="{0E8A429E-7584-462F-A9D4-FFD03A421953}" destId="{02F429D9-C886-402B-9E35-65E4DE87F5EE}" srcOrd="1" destOrd="0" presId="urn:microsoft.com/office/officeart/2018/2/layout/IconLabelList"/>
    <dgm:cxn modelId="{AB5D49B6-27DD-41E3-97FC-5B4515F00758}" type="presParOf" srcId="{0E8A429E-7584-462F-A9D4-FFD03A421953}" destId="{E1862D42-7ACA-450A-9E58-663958CF8B78}" srcOrd="2" destOrd="0" presId="urn:microsoft.com/office/officeart/2018/2/layout/IconLabelList"/>
    <dgm:cxn modelId="{6750C50D-694B-4A05-9232-AC71FC45FF68}" type="presParOf" srcId="{F91ED28F-01DE-4707-903F-FAF2D6689D6A}" destId="{18079F47-6240-4E08-A950-F01E4465DFF6}" srcOrd="1" destOrd="0" presId="urn:microsoft.com/office/officeart/2018/2/layout/IconLabelList"/>
    <dgm:cxn modelId="{82EA7C70-D74C-4B25-B5B6-9496595B84F5}" type="presParOf" srcId="{F91ED28F-01DE-4707-903F-FAF2D6689D6A}" destId="{47FC996A-ABCB-4734-B8E7-50FAED2FC2A1}" srcOrd="2" destOrd="0" presId="urn:microsoft.com/office/officeart/2018/2/layout/IconLabelList"/>
    <dgm:cxn modelId="{AA3A1B64-6C0B-48D0-A5E8-D3E01C164C73}" type="presParOf" srcId="{47FC996A-ABCB-4734-B8E7-50FAED2FC2A1}" destId="{12414893-9457-442A-9A11-D37B4EA15E12}" srcOrd="0" destOrd="0" presId="urn:microsoft.com/office/officeart/2018/2/layout/IconLabelList"/>
    <dgm:cxn modelId="{C8A49365-8BF4-472D-953C-3F8CBFE0F995}" type="presParOf" srcId="{47FC996A-ABCB-4734-B8E7-50FAED2FC2A1}" destId="{78975A78-52BB-449C-B9B3-752E2F0E1C8E}" srcOrd="1" destOrd="0" presId="urn:microsoft.com/office/officeart/2018/2/layout/IconLabelList"/>
    <dgm:cxn modelId="{ECB41766-451B-44D0-80B1-EFADA867225A}" type="presParOf" srcId="{47FC996A-ABCB-4734-B8E7-50FAED2FC2A1}" destId="{D90778B8-1D63-46E3-B62C-17CE24A46738}" srcOrd="2" destOrd="0" presId="urn:microsoft.com/office/officeart/2018/2/layout/IconLabelList"/>
    <dgm:cxn modelId="{9F4E7A29-6856-4E30-BB5B-7B7F23CA45F3}" type="presParOf" srcId="{F91ED28F-01DE-4707-903F-FAF2D6689D6A}" destId="{08FCA62C-9844-48F7-9192-26749A4360B3}" srcOrd="3" destOrd="0" presId="urn:microsoft.com/office/officeart/2018/2/layout/IconLabelList"/>
    <dgm:cxn modelId="{EC528A62-F778-45D4-9818-446B87AD9CD4}" type="presParOf" srcId="{F91ED28F-01DE-4707-903F-FAF2D6689D6A}" destId="{10DF6AD2-AE84-4694-95A1-E01D3974D709}" srcOrd="4" destOrd="0" presId="urn:microsoft.com/office/officeart/2018/2/layout/IconLabelList"/>
    <dgm:cxn modelId="{5DB07640-F237-47E5-A3B2-E28C64529CF9}" type="presParOf" srcId="{10DF6AD2-AE84-4694-95A1-E01D3974D709}" destId="{0310F557-17A4-46AC-A551-E0D7123BD6ED}" srcOrd="0" destOrd="0" presId="urn:microsoft.com/office/officeart/2018/2/layout/IconLabelList"/>
    <dgm:cxn modelId="{25CCC623-3061-4AC8-B099-38481FBC76EC}" type="presParOf" srcId="{10DF6AD2-AE84-4694-95A1-E01D3974D709}" destId="{07DBBFDD-2097-45AB-81EE-3AEE3001EB5B}" srcOrd="1" destOrd="0" presId="urn:microsoft.com/office/officeart/2018/2/layout/IconLabelList"/>
    <dgm:cxn modelId="{301E2D90-AA7A-44CE-92F8-B565D5E73102}" type="presParOf" srcId="{10DF6AD2-AE84-4694-95A1-E01D3974D709}" destId="{FA487EDF-5334-49E4-ADB8-D454321E2452}" srcOrd="2" destOrd="0" presId="urn:microsoft.com/office/officeart/2018/2/layout/IconLabelList"/>
    <dgm:cxn modelId="{E17DDFB2-97DA-4CE2-9768-544CA67864F3}" type="presParOf" srcId="{F91ED28F-01DE-4707-903F-FAF2D6689D6A}" destId="{7DED04D6-0D5D-4FE2-8167-F21C28848E98}" srcOrd="5" destOrd="0" presId="urn:microsoft.com/office/officeart/2018/2/layout/IconLabelList"/>
    <dgm:cxn modelId="{FD5C4066-B82E-4AED-9760-0A7EEE184DFC}" type="presParOf" srcId="{F91ED28F-01DE-4707-903F-FAF2D6689D6A}" destId="{4B11603E-928D-44FA-9DD7-20AA6E7A3544}" srcOrd="6" destOrd="0" presId="urn:microsoft.com/office/officeart/2018/2/layout/IconLabelList"/>
    <dgm:cxn modelId="{645A3C7F-A5E7-4DAB-9E3E-2EB7227A049F}" type="presParOf" srcId="{4B11603E-928D-44FA-9DD7-20AA6E7A3544}" destId="{D3C095E9-1B6C-4A27-8BFD-4607A041AFAD}" srcOrd="0" destOrd="0" presId="urn:microsoft.com/office/officeart/2018/2/layout/IconLabelList"/>
    <dgm:cxn modelId="{8B975D78-63E2-4984-A918-C8DFD079EBE2}" type="presParOf" srcId="{4B11603E-928D-44FA-9DD7-20AA6E7A3544}" destId="{92FD7164-E1B3-4AD2-9FBE-698E3EF1F811}" srcOrd="1" destOrd="0" presId="urn:microsoft.com/office/officeart/2018/2/layout/IconLabelList"/>
    <dgm:cxn modelId="{ED0C05A2-2E51-476E-A5A7-8B27F4FE5C61}" type="presParOf" srcId="{4B11603E-928D-44FA-9DD7-20AA6E7A3544}" destId="{5E9935B6-C5F6-42B8-9671-350F1891120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59E3CB-099D-4E7C-962E-EB3AEA4EED21}">
      <dsp:nvSpPr>
        <dsp:cNvPr id="0" name=""/>
        <dsp:cNvSpPr/>
      </dsp:nvSpPr>
      <dsp:spPr>
        <a:xfrm>
          <a:off x="929043" y="597087"/>
          <a:ext cx="925821" cy="9258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862D42-7ACA-450A-9E58-663958CF8B78}">
      <dsp:nvSpPr>
        <dsp:cNvPr id="0" name=""/>
        <dsp:cNvSpPr/>
      </dsp:nvSpPr>
      <dsp:spPr>
        <a:xfrm>
          <a:off x="363264" y="1813462"/>
          <a:ext cx="205738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kern="1200"/>
            <a:t>Sensory</a:t>
          </a:r>
        </a:p>
      </dsp:txBody>
      <dsp:txXfrm>
        <a:off x="363264" y="1813462"/>
        <a:ext cx="2057380" cy="720000"/>
      </dsp:txXfrm>
    </dsp:sp>
    <dsp:sp modelId="{12414893-9457-442A-9A11-D37B4EA15E12}">
      <dsp:nvSpPr>
        <dsp:cNvPr id="0" name=""/>
        <dsp:cNvSpPr/>
      </dsp:nvSpPr>
      <dsp:spPr>
        <a:xfrm>
          <a:off x="3346465" y="597087"/>
          <a:ext cx="925821" cy="9258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0778B8-1D63-46E3-B62C-17CE24A46738}">
      <dsp:nvSpPr>
        <dsp:cNvPr id="0" name=""/>
        <dsp:cNvSpPr/>
      </dsp:nvSpPr>
      <dsp:spPr>
        <a:xfrm>
          <a:off x="2780686" y="1813462"/>
          <a:ext cx="205738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kern="1200"/>
            <a:t>Escape</a:t>
          </a:r>
        </a:p>
      </dsp:txBody>
      <dsp:txXfrm>
        <a:off x="2780686" y="1813462"/>
        <a:ext cx="2057380" cy="720000"/>
      </dsp:txXfrm>
    </dsp:sp>
    <dsp:sp modelId="{0310F557-17A4-46AC-A551-E0D7123BD6ED}">
      <dsp:nvSpPr>
        <dsp:cNvPr id="0" name=""/>
        <dsp:cNvSpPr/>
      </dsp:nvSpPr>
      <dsp:spPr>
        <a:xfrm>
          <a:off x="5763887" y="597087"/>
          <a:ext cx="925821" cy="9258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487EDF-5334-49E4-ADB8-D454321E2452}">
      <dsp:nvSpPr>
        <dsp:cNvPr id="0" name=""/>
        <dsp:cNvSpPr/>
      </dsp:nvSpPr>
      <dsp:spPr>
        <a:xfrm>
          <a:off x="5198108" y="1813462"/>
          <a:ext cx="205738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kern="1200"/>
            <a:t>Attention </a:t>
          </a:r>
        </a:p>
      </dsp:txBody>
      <dsp:txXfrm>
        <a:off x="5198108" y="1813462"/>
        <a:ext cx="2057380" cy="720000"/>
      </dsp:txXfrm>
    </dsp:sp>
    <dsp:sp modelId="{D3C095E9-1B6C-4A27-8BFD-4607A041AFAD}">
      <dsp:nvSpPr>
        <dsp:cNvPr id="0" name=""/>
        <dsp:cNvSpPr/>
      </dsp:nvSpPr>
      <dsp:spPr>
        <a:xfrm>
          <a:off x="8181309" y="597087"/>
          <a:ext cx="925821" cy="9258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E9935B6-C5F6-42B8-9671-350F18911203}">
      <dsp:nvSpPr>
        <dsp:cNvPr id="0" name=""/>
        <dsp:cNvSpPr/>
      </dsp:nvSpPr>
      <dsp:spPr>
        <a:xfrm>
          <a:off x="7615530" y="1813462"/>
          <a:ext cx="205738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pPr>
          <a:r>
            <a:rPr lang="en-US" sz="2100" kern="1200" dirty="0"/>
            <a:t>Access/Tangible</a:t>
          </a:r>
        </a:p>
      </dsp:txBody>
      <dsp:txXfrm>
        <a:off x="7615530" y="1813462"/>
        <a:ext cx="205738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6/23/2023</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22689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41222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136268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5709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0711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43311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0617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24979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05951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5594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6/23/2023</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56490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6/23/2023</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0943654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729A30-F429-4967-81E8-45F6757C8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9FC137C-7F97-41FA-86A1-2E01C3837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967903" cy="68579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9FBFB9D3-7D34-4948-B4D0-73E7B6E52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949" y="-54949"/>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E768777B-F737-658A-81AD-3A4AAA8EFF8F}"/>
              </a:ext>
            </a:extLst>
          </p:cNvPr>
          <p:cNvSpPr>
            <a:spLocks noGrp="1"/>
          </p:cNvSpPr>
          <p:nvPr>
            <p:ph type="ctrTitle"/>
          </p:nvPr>
        </p:nvSpPr>
        <p:spPr>
          <a:xfrm>
            <a:off x="1084728" y="2754999"/>
            <a:ext cx="4348578" cy="2005262"/>
          </a:xfrm>
        </p:spPr>
        <p:txBody>
          <a:bodyPr>
            <a:normAutofit/>
          </a:bodyPr>
          <a:lstStyle/>
          <a:p>
            <a:r>
              <a:rPr lang="en-US" dirty="0"/>
              <a:t>Navigating Challenging Behavior</a:t>
            </a:r>
          </a:p>
        </p:txBody>
      </p:sp>
      <p:sp>
        <p:nvSpPr>
          <p:cNvPr id="3" name="Subtitle 2">
            <a:extLst>
              <a:ext uri="{FF2B5EF4-FFF2-40B4-BE49-F238E27FC236}">
                <a16:creationId xmlns:a16="http://schemas.microsoft.com/office/drawing/2014/main" id="{BE5D644B-F632-B2A5-B1B4-2CB84FE721FA}"/>
              </a:ext>
            </a:extLst>
          </p:cNvPr>
          <p:cNvSpPr>
            <a:spLocks noGrp="1"/>
          </p:cNvSpPr>
          <p:nvPr>
            <p:ph type="subTitle" idx="1"/>
          </p:nvPr>
        </p:nvSpPr>
        <p:spPr>
          <a:xfrm>
            <a:off x="1084728" y="4902489"/>
            <a:ext cx="4348578" cy="985075"/>
          </a:xfrm>
        </p:spPr>
        <p:txBody>
          <a:bodyPr>
            <a:normAutofit/>
          </a:bodyPr>
          <a:lstStyle/>
          <a:p>
            <a:r>
              <a:rPr lang="en-US" dirty="0"/>
              <a:t>Presented by: Amber Brown, BCBA</a:t>
            </a:r>
          </a:p>
        </p:txBody>
      </p:sp>
      <p:pic>
        <p:nvPicPr>
          <p:cNvPr id="4" name="Picture 3" descr="Colorful patterns on the sky">
            <a:extLst>
              <a:ext uri="{FF2B5EF4-FFF2-40B4-BE49-F238E27FC236}">
                <a16:creationId xmlns:a16="http://schemas.microsoft.com/office/drawing/2014/main" id="{AC3B8842-AB5A-71F1-8C57-703B67354664}"/>
              </a:ext>
            </a:extLst>
          </p:cNvPr>
          <p:cNvPicPr>
            <a:picLocks noChangeAspect="1"/>
          </p:cNvPicPr>
          <p:nvPr/>
        </p:nvPicPr>
        <p:blipFill rotWithShape="1">
          <a:blip r:embed="rId2"/>
          <a:srcRect l="17655" r="31374" b="-2"/>
          <a:stretch/>
        </p:blipFill>
        <p:spPr>
          <a:xfrm>
            <a:off x="6967903" y="-14"/>
            <a:ext cx="5236733" cy="6858000"/>
          </a:xfrm>
          <a:prstGeom prst="rect">
            <a:avLst/>
          </a:prstGeom>
        </p:spPr>
      </p:pic>
    </p:spTree>
    <p:extLst>
      <p:ext uri="{BB962C8B-B14F-4D97-AF65-F5344CB8AC3E}">
        <p14:creationId xmlns:p14="http://schemas.microsoft.com/office/powerpoint/2010/main" val="2060491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B3BB-5F38-F693-80A8-0D691EA4EAE7}"/>
              </a:ext>
            </a:extLst>
          </p:cNvPr>
          <p:cNvSpPr>
            <a:spLocks noGrp="1"/>
          </p:cNvSpPr>
          <p:nvPr>
            <p:ph type="title"/>
          </p:nvPr>
        </p:nvSpPr>
        <p:spPr/>
        <p:txBody>
          <a:bodyPr/>
          <a:lstStyle/>
          <a:p>
            <a:r>
              <a:rPr lang="en-US" dirty="0"/>
              <a:t>Example: Bath time </a:t>
            </a:r>
          </a:p>
        </p:txBody>
      </p:sp>
      <p:sp>
        <p:nvSpPr>
          <p:cNvPr id="3" name="Content Placeholder 2">
            <a:extLst>
              <a:ext uri="{FF2B5EF4-FFF2-40B4-BE49-F238E27FC236}">
                <a16:creationId xmlns:a16="http://schemas.microsoft.com/office/drawing/2014/main" id="{237316C1-C763-6949-5B24-514FD87767B7}"/>
              </a:ext>
            </a:extLst>
          </p:cNvPr>
          <p:cNvSpPr>
            <a:spLocks noGrp="1"/>
          </p:cNvSpPr>
          <p:nvPr>
            <p:ph idx="1"/>
          </p:nvPr>
        </p:nvSpPr>
        <p:spPr/>
        <p:txBody>
          <a:bodyPr/>
          <a:lstStyle/>
          <a:p>
            <a:r>
              <a:rPr lang="en-US" dirty="0"/>
              <a:t>Individual is watching tv and it is time tot take a bath. Parent let’s them know and cuts off the tv. Individual begins to state “No” and cry.</a:t>
            </a:r>
          </a:p>
          <a:p>
            <a:r>
              <a:rPr lang="en-US" b="1" dirty="0"/>
              <a:t>Antecedent: </a:t>
            </a:r>
            <a:r>
              <a:rPr lang="en-US" dirty="0"/>
              <a:t>Told it is bath time </a:t>
            </a:r>
          </a:p>
          <a:p>
            <a:r>
              <a:rPr lang="en-US" b="1" dirty="0"/>
              <a:t>Behavior: </a:t>
            </a:r>
            <a:r>
              <a:rPr lang="en-US" dirty="0"/>
              <a:t>began crying and saying no</a:t>
            </a:r>
          </a:p>
          <a:p>
            <a:r>
              <a:rPr lang="en-US" b="1" dirty="0"/>
              <a:t>Consequence: </a:t>
            </a:r>
            <a:r>
              <a:rPr lang="en-US" dirty="0"/>
              <a:t>parent says “okay we can do bath time later” Individual goes back to their show</a:t>
            </a:r>
          </a:p>
          <a:p>
            <a:r>
              <a:rPr lang="en-US" dirty="0"/>
              <a:t>Could serve two functions: access and escape.</a:t>
            </a:r>
          </a:p>
        </p:txBody>
      </p:sp>
    </p:spTree>
    <p:extLst>
      <p:ext uri="{BB962C8B-B14F-4D97-AF65-F5344CB8AC3E}">
        <p14:creationId xmlns:p14="http://schemas.microsoft.com/office/powerpoint/2010/main" val="70187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7159-D3A7-7677-9943-32ECAE844374}"/>
              </a:ext>
            </a:extLst>
          </p:cNvPr>
          <p:cNvSpPr>
            <a:spLocks noGrp="1"/>
          </p:cNvSpPr>
          <p:nvPr>
            <p:ph type="title"/>
          </p:nvPr>
        </p:nvSpPr>
        <p:spPr/>
        <p:txBody>
          <a:bodyPr/>
          <a:lstStyle/>
          <a:p>
            <a:r>
              <a:rPr lang="en-US" dirty="0"/>
              <a:t>We know the function: Now what</a:t>
            </a:r>
          </a:p>
        </p:txBody>
      </p:sp>
      <p:sp>
        <p:nvSpPr>
          <p:cNvPr id="3" name="Content Placeholder 2">
            <a:extLst>
              <a:ext uri="{FF2B5EF4-FFF2-40B4-BE49-F238E27FC236}">
                <a16:creationId xmlns:a16="http://schemas.microsoft.com/office/drawing/2014/main" id="{58B30803-F9CA-CC75-159B-29377221031D}"/>
              </a:ext>
            </a:extLst>
          </p:cNvPr>
          <p:cNvSpPr>
            <a:spLocks noGrp="1"/>
          </p:cNvSpPr>
          <p:nvPr>
            <p:ph idx="1"/>
          </p:nvPr>
        </p:nvSpPr>
        <p:spPr/>
        <p:txBody>
          <a:bodyPr/>
          <a:lstStyle/>
          <a:p>
            <a:r>
              <a:rPr lang="en-US" dirty="0"/>
              <a:t>Once we know the function we can come up with strategies for more appropriate behaviors that still serve the function</a:t>
            </a:r>
          </a:p>
          <a:p>
            <a:r>
              <a:rPr lang="en-US" dirty="0"/>
              <a:t>Bath time example: We identified the function as access. Simply forcing the individual to stop the show and take the bath will not be helpful. It could cause emotional distress and the emergence of more severe behaviors and possible aversion to bath time all together.</a:t>
            </a:r>
          </a:p>
          <a:p>
            <a:r>
              <a:rPr lang="en-US" dirty="0"/>
              <a:t>Remember: Behavior is communication. Try to understand what the individual may be communicating and find strategies that will not lead to negative consequences</a:t>
            </a:r>
          </a:p>
          <a:p>
            <a:endParaRPr lang="en-US" dirty="0"/>
          </a:p>
        </p:txBody>
      </p:sp>
    </p:spTree>
    <p:extLst>
      <p:ext uri="{BB962C8B-B14F-4D97-AF65-F5344CB8AC3E}">
        <p14:creationId xmlns:p14="http://schemas.microsoft.com/office/powerpoint/2010/main" val="1264755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BB95-3F6A-34CB-C457-08D537993732}"/>
              </a:ext>
            </a:extLst>
          </p:cNvPr>
          <p:cNvSpPr>
            <a:spLocks noGrp="1"/>
          </p:cNvSpPr>
          <p:nvPr>
            <p:ph type="title"/>
          </p:nvPr>
        </p:nvSpPr>
        <p:spPr/>
        <p:txBody>
          <a:bodyPr/>
          <a:lstStyle/>
          <a:p>
            <a:r>
              <a:rPr lang="en-US" dirty="0"/>
              <a:t>Proactive strategies</a:t>
            </a:r>
          </a:p>
        </p:txBody>
      </p:sp>
      <p:sp>
        <p:nvSpPr>
          <p:cNvPr id="3" name="Content Placeholder 2">
            <a:extLst>
              <a:ext uri="{FF2B5EF4-FFF2-40B4-BE49-F238E27FC236}">
                <a16:creationId xmlns:a16="http://schemas.microsoft.com/office/drawing/2014/main" id="{05484B28-6AFA-31FF-65B7-50D9B1B20F36}"/>
              </a:ext>
            </a:extLst>
          </p:cNvPr>
          <p:cNvSpPr>
            <a:spLocks noGrp="1"/>
          </p:cNvSpPr>
          <p:nvPr>
            <p:ph idx="1"/>
          </p:nvPr>
        </p:nvSpPr>
        <p:spPr/>
        <p:txBody>
          <a:bodyPr/>
          <a:lstStyle/>
          <a:p>
            <a:r>
              <a:rPr lang="en-US" dirty="0"/>
              <a:t>Proactive strategies:</a:t>
            </a:r>
          </a:p>
          <a:p>
            <a:pPr marL="560070" lvl="1" indent="-285750">
              <a:buFont typeface="Arial" panose="020B0604020202020204" pitchFamily="34" charset="0"/>
              <a:buChar char="•"/>
            </a:pPr>
            <a:r>
              <a:rPr lang="en-US" dirty="0"/>
              <a:t>Teaching functional communication: </a:t>
            </a:r>
            <a:r>
              <a:rPr lang="en-US" b="0" dirty="0"/>
              <a:t>“Can I have more time”</a:t>
            </a:r>
          </a:p>
          <a:p>
            <a:pPr marL="560070" lvl="1" indent="-285750">
              <a:buFont typeface="Arial" panose="020B0604020202020204" pitchFamily="34" charset="0"/>
              <a:buChar char="•"/>
            </a:pPr>
            <a:r>
              <a:rPr lang="en-US" dirty="0"/>
              <a:t>Utilizing a visual schedule and timers: </a:t>
            </a:r>
            <a:r>
              <a:rPr lang="en-US" b="0" dirty="0"/>
              <a:t>Having visuals available for individual to see what is coming next, providing countdowns to the next activities</a:t>
            </a:r>
          </a:p>
          <a:p>
            <a:pPr marL="560070" lvl="1" indent="-285750">
              <a:buFont typeface="Arial" panose="020B0604020202020204" pitchFamily="34" charset="0"/>
              <a:buChar char="•"/>
            </a:pPr>
            <a:r>
              <a:rPr lang="en-US" dirty="0"/>
              <a:t>Positive reinforcement: </a:t>
            </a:r>
            <a:r>
              <a:rPr lang="en-US" b="0" dirty="0"/>
              <a:t>Setting up reinforcing systems for engagement in appropriate behavior (high social praise when headed to bath time, a set of special water toys only used when taking a bath)</a:t>
            </a:r>
          </a:p>
          <a:p>
            <a:pPr marL="560070" lvl="1" indent="-285750">
              <a:buFont typeface="Arial" panose="020B0604020202020204" pitchFamily="34" charset="0"/>
              <a:buChar char="•"/>
            </a:pPr>
            <a:r>
              <a:rPr lang="en-US" dirty="0"/>
              <a:t>Strategic planning:  </a:t>
            </a:r>
            <a:r>
              <a:rPr lang="en-US" b="0" dirty="0"/>
              <a:t>If we know watching a show then transitioning to bath time will cause issues.  Have bath time come BEFORE watching the show</a:t>
            </a:r>
          </a:p>
          <a:p>
            <a:pPr marL="56007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1181436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CCEF-334C-5156-4563-4080F20E9D4D}"/>
              </a:ext>
            </a:extLst>
          </p:cNvPr>
          <p:cNvSpPr>
            <a:spLocks noGrp="1"/>
          </p:cNvSpPr>
          <p:nvPr>
            <p:ph type="title"/>
          </p:nvPr>
        </p:nvSpPr>
        <p:spPr/>
        <p:txBody>
          <a:bodyPr/>
          <a:lstStyle/>
          <a:p>
            <a:r>
              <a:rPr lang="en-US" dirty="0"/>
              <a:t>General Strategies by Function: Sensory</a:t>
            </a:r>
          </a:p>
        </p:txBody>
      </p:sp>
      <p:sp>
        <p:nvSpPr>
          <p:cNvPr id="3" name="Content Placeholder 2">
            <a:extLst>
              <a:ext uri="{FF2B5EF4-FFF2-40B4-BE49-F238E27FC236}">
                <a16:creationId xmlns:a16="http://schemas.microsoft.com/office/drawing/2014/main" id="{1FE9E6F0-4121-780F-FBA9-ED72D7EC9563}"/>
              </a:ext>
            </a:extLst>
          </p:cNvPr>
          <p:cNvSpPr>
            <a:spLocks noGrp="1"/>
          </p:cNvSpPr>
          <p:nvPr>
            <p:ph idx="1"/>
          </p:nvPr>
        </p:nvSpPr>
        <p:spPr/>
        <p:txBody>
          <a:bodyPr/>
          <a:lstStyle/>
          <a:p>
            <a:r>
              <a:rPr lang="en-US" dirty="0"/>
              <a:t> Sensory needs can help regulate our bodies so we only want to address these behaviors if they are a danger to that person or others or if the behavior creates barriers to necessary development and daily functioning</a:t>
            </a:r>
          </a:p>
          <a:p>
            <a:r>
              <a:rPr lang="en-US" dirty="0"/>
              <a:t>Tips: </a:t>
            </a:r>
          </a:p>
          <a:p>
            <a:pPr marL="560070" lvl="1" indent="-285750">
              <a:buFont typeface="Arial" panose="020B0604020202020204" pitchFamily="34" charset="0"/>
              <a:buChar char="•"/>
            </a:pPr>
            <a:r>
              <a:rPr lang="en-US" dirty="0"/>
              <a:t>Have set times and places individual can engage in the behavior</a:t>
            </a:r>
          </a:p>
          <a:p>
            <a:pPr marL="560070" lvl="1" indent="-285750">
              <a:buFont typeface="Arial" panose="020B0604020202020204" pitchFamily="34" charset="0"/>
              <a:buChar char="•"/>
            </a:pPr>
            <a:r>
              <a:rPr lang="en-US" dirty="0"/>
              <a:t>Teaching the individual how to recognize they need to step away to engage in this behavior </a:t>
            </a:r>
          </a:p>
          <a:p>
            <a:pPr marL="560070" lvl="1" indent="-285750">
              <a:buFont typeface="Arial" panose="020B0604020202020204" pitchFamily="34" charset="0"/>
              <a:buChar char="•"/>
            </a:pPr>
            <a:r>
              <a:rPr lang="en-US" dirty="0"/>
              <a:t>Consider replacement behaviors that could be done in any setting and may not be overly distracting or replacement behavior that may be safer. Example: individual may like to run into walls to feel the pressure or may headbang. Utilize a crash pad instead of a similar sensation that would be safe</a:t>
            </a:r>
          </a:p>
        </p:txBody>
      </p:sp>
    </p:spTree>
    <p:extLst>
      <p:ext uri="{BB962C8B-B14F-4D97-AF65-F5344CB8AC3E}">
        <p14:creationId xmlns:p14="http://schemas.microsoft.com/office/powerpoint/2010/main" val="284492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1ABB0-1F52-4E19-4F8C-21C557158133}"/>
              </a:ext>
            </a:extLst>
          </p:cNvPr>
          <p:cNvSpPr>
            <a:spLocks noGrp="1"/>
          </p:cNvSpPr>
          <p:nvPr>
            <p:ph type="title"/>
          </p:nvPr>
        </p:nvSpPr>
        <p:spPr/>
        <p:txBody>
          <a:bodyPr/>
          <a:lstStyle/>
          <a:p>
            <a:r>
              <a:rPr lang="en-US" dirty="0"/>
              <a:t>General Strategies: Escape</a:t>
            </a:r>
          </a:p>
        </p:txBody>
      </p:sp>
      <p:sp>
        <p:nvSpPr>
          <p:cNvPr id="3" name="Content Placeholder 2">
            <a:extLst>
              <a:ext uri="{FF2B5EF4-FFF2-40B4-BE49-F238E27FC236}">
                <a16:creationId xmlns:a16="http://schemas.microsoft.com/office/drawing/2014/main" id="{D23AC0CF-114B-7A0E-F2E0-D258EDDA78ED}"/>
              </a:ext>
            </a:extLst>
          </p:cNvPr>
          <p:cNvSpPr>
            <a:spLocks noGrp="1"/>
          </p:cNvSpPr>
          <p:nvPr>
            <p:ph idx="1"/>
          </p:nvPr>
        </p:nvSpPr>
        <p:spPr>
          <a:xfrm>
            <a:off x="1077362" y="2427315"/>
            <a:ext cx="9950103" cy="3982815"/>
          </a:xfrm>
        </p:spPr>
        <p:txBody>
          <a:bodyPr/>
          <a:lstStyle/>
          <a:p>
            <a:r>
              <a:rPr lang="en-US" dirty="0"/>
              <a:t>When individual engage in escape this may be communicating that something is uncomfortable, they don’t like it, it is not enjoyable, or they simply need another way to learn or participate</a:t>
            </a:r>
          </a:p>
          <a:p>
            <a:r>
              <a:rPr lang="en-US" dirty="0"/>
              <a:t>Tips</a:t>
            </a:r>
          </a:p>
          <a:p>
            <a:pPr marL="560070" lvl="1" indent="-285750">
              <a:buFont typeface="Arial" panose="020B0604020202020204" pitchFamily="34" charset="0"/>
              <a:buChar char="•"/>
            </a:pPr>
            <a:r>
              <a:rPr lang="en-US" dirty="0"/>
              <a:t>Functional communication to request escape. “I need a break” “Can I do this later” “no thank you”</a:t>
            </a:r>
          </a:p>
          <a:p>
            <a:pPr marL="560070" lvl="1" indent="-285750">
              <a:buFont typeface="Arial" panose="020B0604020202020204" pitchFamily="34" charset="0"/>
              <a:buChar char="•"/>
            </a:pPr>
            <a:r>
              <a:rPr lang="en-US" dirty="0"/>
              <a:t>Make accommodations: Individual may hate baths so try a shower instead. Chair may be uncomfortable so allow the individual to stand or try alternative seating. Individual hates worksheets so see if the student can do computer based work</a:t>
            </a:r>
          </a:p>
          <a:p>
            <a:pPr marL="560070" lvl="1" indent="-285750">
              <a:buFont typeface="Arial" panose="020B0604020202020204" pitchFamily="34" charset="0"/>
              <a:buChar char="•"/>
            </a:pPr>
            <a:r>
              <a:rPr lang="en-US" dirty="0"/>
              <a:t>Give choices: When approaching tasks that may lead to escape, give the student choices on how they would like to complete the task</a:t>
            </a:r>
          </a:p>
          <a:p>
            <a:pPr marL="560070" lvl="1"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160724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61356-7E9C-CB50-60FC-46CCBDFF6BDC}"/>
              </a:ext>
            </a:extLst>
          </p:cNvPr>
          <p:cNvSpPr>
            <a:spLocks noGrp="1"/>
          </p:cNvSpPr>
          <p:nvPr>
            <p:ph type="title"/>
          </p:nvPr>
        </p:nvSpPr>
        <p:spPr/>
        <p:txBody>
          <a:bodyPr/>
          <a:lstStyle/>
          <a:p>
            <a:r>
              <a:rPr lang="en-US" dirty="0"/>
              <a:t>General Strategies: Attention</a:t>
            </a:r>
          </a:p>
        </p:txBody>
      </p:sp>
      <p:sp>
        <p:nvSpPr>
          <p:cNvPr id="3" name="Content Placeholder 2">
            <a:extLst>
              <a:ext uri="{FF2B5EF4-FFF2-40B4-BE49-F238E27FC236}">
                <a16:creationId xmlns:a16="http://schemas.microsoft.com/office/drawing/2014/main" id="{A6F6AF01-56F5-596F-BE74-A5DFE144323E}"/>
              </a:ext>
            </a:extLst>
          </p:cNvPr>
          <p:cNvSpPr>
            <a:spLocks noGrp="1"/>
          </p:cNvSpPr>
          <p:nvPr>
            <p:ph idx="1"/>
          </p:nvPr>
        </p:nvSpPr>
        <p:spPr/>
        <p:txBody>
          <a:bodyPr>
            <a:normAutofit lnSpcReduction="10000"/>
          </a:bodyPr>
          <a:lstStyle/>
          <a:p>
            <a:r>
              <a:rPr lang="en-US" dirty="0"/>
              <a:t>When individuals are seeking attention they may be communicating that they don’t have enough attention</a:t>
            </a:r>
            <a:br>
              <a:rPr lang="en-US" dirty="0"/>
            </a:br>
            <a:endParaRPr lang="en-US" dirty="0"/>
          </a:p>
          <a:p>
            <a:r>
              <a:rPr lang="en-US" dirty="0"/>
              <a:t>Tips:</a:t>
            </a:r>
          </a:p>
          <a:p>
            <a:pPr marL="560070" lvl="1" indent="-285750">
              <a:buFont typeface="Arial" panose="020B0604020202020204" pitchFamily="34" charset="0"/>
              <a:buChar char="•"/>
            </a:pPr>
            <a:r>
              <a:rPr lang="en-US" dirty="0"/>
              <a:t>Give non-contingent attention. We tend to only give attention when individuals are doing something desirable. Give attention throughout the day just because. Plan out times to just focus on that individual</a:t>
            </a:r>
          </a:p>
          <a:p>
            <a:pPr marL="560070" lvl="1" indent="-285750">
              <a:buFont typeface="Arial" panose="020B0604020202020204" pitchFamily="34" charset="0"/>
              <a:buChar char="•"/>
            </a:pPr>
            <a:r>
              <a:rPr lang="en-US" dirty="0"/>
              <a:t>Teach functional communication for attention; “I need a hug” “look at me” “Play with me”</a:t>
            </a:r>
          </a:p>
          <a:p>
            <a:pPr marL="560070" lvl="1" indent="-285750">
              <a:buFont typeface="Arial" panose="020B0604020202020204" pitchFamily="34" charset="0"/>
              <a:buChar char="•"/>
            </a:pPr>
            <a:r>
              <a:rPr lang="en-US" dirty="0"/>
              <a:t>Engage: Sometimes we can become so busy that we lack engagement. Don’t forget to take time to come into that individuals'  world or allow them into yours. Let them help you cook or sit down and play cars with them</a:t>
            </a:r>
          </a:p>
        </p:txBody>
      </p:sp>
    </p:spTree>
    <p:extLst>
      <p:ext uri="{BB962C8B-B14F-4D97-AF65-F5344CB8AC3E}">
        <p14:creationId xmlns:p14="http://schemas.microsoft.com/office/powerpoint/2010/main" val="391707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7B2D5-33CD-D0A3-32F0-ADEDE10B9044}"/>
              </a:ext>
            </a:extLst>
          </p:cNvPr>
          <p:cNvSpPr>
            <a:spLocks noGrp="1"/>
          </p:cNvSpPr>
          <p:nvPr>
            <p:ph type="title"/>
          </p:nvPr>
        </p:nvSpPr>
        <p:spPr/>
        <p:txBody>
          <a:bodyPr/>
          <a:lstStyle/>
          <a:p>
            <a:r>
              <a:rPr lang="en-US" dirty="0"/>
              <a:t>General Strategies: Access/Tangible</a:t>
            </a:r>
          </a:p>
        </p:txBody>
      </p:sp>
      <p:sp>
        <p:nvSpPr>
          <p:cNvPr id="3" name="Content Placeholder 2">
            <a:extLst>
              <a:ext uri="{FF2B5EF4-FFF2-40B4-BE49-F238E27FC236}">
                <a16:creationId xmlns:a16="http://schemas.microsoft.com/office/drawing/2014/main" id="{8560388E-2E36-7ADB-4764-F2A9BCA2F609}"/>
              </a:ext>
            </a:extLst>
          </p:cNvPr>
          <p:cNvSpPr>
            <a:spLocks noGrp="1"/>
          </p:cNvSpPr>
          <p:nvPr>
            <p:ph idx="1"/>
          </p:nvPr>
        </p:nvSpPr>
        <p:spPr/>
        <p:txBody>
          <a:bodyPr>
            <a:normAutofit fontScale="92500" lnSpcReduction="10000"/>
          </a:bodyPr>
          <a:lstStyle/>
          <a:p>
            <a:r>
              <a:rPr lang="en-US" dirty="0"/>
              <a:t>Access/tangible function can be a way to communicate that the individual wants something</a:t>
            </a:r>
          </a:p>
          <a:p>
            <a:r>
              <a:rPr lang="en-US" dirty="0"/>
              <a:t>Tips: </a:t>
            </a:r>
          </a:p>
          <a:p>
            <a:pPr marL="560070" lvl="1" indent="-285750">
              <a:buFont typeface="Arial" panose="020B0604020202020204" pitchFamily="34" charset="0"/>
              <a:buChar char="•"/>
            </a:pPr>
            <a:r>
              <a:rPr lang="en-US" dirty="0"/>
              <a:t>Functional communication: Teaching individual how to ask for their wants</a:t>
            </a:r>
          </a:p>
          <a:p>
            <a:pPr marL="560070" lvl="1" indent="-285750">
              <a:buFont typeface="Arial" panose="020B0604020202020204" pitchFamily="34" charset="0"/>
              <a:buChar char="•"/>
            </a:pPr>
            <a:r>
              <a:rPr lang="en-US" dirty="0"/>
              <a:t>Set clear expectations: if access to certain items/activities is contingent on a certain behavior, make sure the individual knows this </a:t>
            </a:r>
          </a:p>
          <a:p>
            <a:pPr marL="560070" lvl="1" indent="-285750">
              <a:buFont typeface="Arial" panose="020B0604020202020204" pitchFamily="34" charset="0"/>
              <a:buChar char="•"/>
            </a:pPr>
            <a:r>
              <a:rPr lang="en-US" dirty="0"/>
              <a:t>Utilize visual schedules and timers so student knows when it is time to access these items but also when it may be time to transition from them</a:t>
            </a:r>
          </a:p>
          <a:p>
            <a:pPr marL="560070" lvl="1" indent="-285750">
              <a:buFont typeface="Arial" panose="020B0604020202020204" pitchFamily="34" charset="0"/>
              <a:buChar char="•"/>
            </a:pPr>
            <a:r>
              <a:rPr lang="en-US" dirty="0"/>
              <a:t>Communicate when access is available: communicate with he individual when they may access the item and when it is now available</a:t>
            </a:r>
          </a:p>
          <a:p>
            <a:pPr marL="560070" lvl="1" indent="-285750">
              <a:buFont typeface="Arial" panose="020B0604020202020204" pitchFamily="34" charset="0"/>
              <a:buChar char="•"/>
            </a:pPr>
            <a:r>
              <a:rPr lang="en-US" dirty="0"/>
              <a:t>If appropriate allow more access to the item. Example: student may get into the toilet frequently to engage with water. Set up more opportunities for appropriate water play</a:t>
            </a:r>
          </a:p>
        </p:txBody>
      </p:sp>
    </p:spTree>
    <p:extLst>
      <p:ext uri="{BB962C8B-B14F-4D97-AF65-F5344CB8AC3E}">
        <p14:creationId xmlns:p14="http://schemas.microsoft.com/office/powerpoint/2010/main" val="23985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794A4-3A3D-28D1-FDC3-1ADAD10ED370}"/>
              </a:ext>
            </a:extLst>
          </p:cNvPr>
          <p:cNvSpPr>
            <a:spLocks noGrp="1"/>
          </p:cNvSpPr>
          <p:nvPr>
            <p:ph type="title"/>
          </p:nvPr>
        </p:nvSpPr>
        <p:spPr/>
        <p:txBody>
          <a:bodyPr/>
          <a:lstStyle/>
          <a:p>
            <a:r>
              <a:rPr lang="en-US" dirty="0"/>
              <a:t>General Advice </a:t>
            </a:r>
          </a:p>
        </p:txBody>
      </p:sp>
      <p:sp>
        <p:nvSpPr>
          <p:cNvPr id="3" name="Content Placeholder 2">
            <a:extLst>
              <a:ext uri="{FF2B5EF4-FFF2-40B4-BE49-F238E27FC236}">
                <a16:creationId xmlns:a16="http://schemas.microsoft.com/office/drawing/2014/main" id="{176D64AF-22F2-57A7-15F4-9C3156510DC8}"/>
              </a:ext>
            </a:extLst>
          </p:cNvPr>
          <p:cNvSpPr>
            <a:spLocks noGrp="1"/>
          </p:cNvSpPr>
          <p:nvPr>
            <p:ph idx="1"/>
          </p:nvPr>
        </p:nvSpPr>
        <p:spPr/>
        <p:txBody>
          <a:bodyPr>
            <a:normAutofit lnSpcReduction="10000"/>
          </a:bodyPr>
          <a:lstStyle/>
          <a:p>
            <a:r>
              <a:rPr lang="en-US" dirty="0"/>
              <a:t>Challenging behaviors can be difficult to navigate but is even more difficult for the induvial engaging in them especially when their needs are not being met. Be patient and remember that the induvial is trying to communicate a need. Focus on meeting that need and not taking the behaviors personally </a:t>
            </a:r>
          </a:p>
          <a:p>
            <a:r>
              <a:rPr lang="en-US" dirty="0"/>
              <a:t>Focus on proactive strategies and positive consequences. We want to encourage appropriate behavior and focus on that. Putting to much focus into punishment can lead to suppression of the challenging behavior but we may not see emergence of the appropriate behavior</a:t>
            </a:r>
          </a:p>
          <a:p>
            <a:r>
              <a:rPr lang="en-US" dirty="0"/>
              <a:t>Consult with a professional. It is important that if behaviors are at a level you cannot handle or are harmful to the individual or others, you need to consult with a professional </a:t>
            </a:r>
          </a:p>
        </p:txBody>
      </p:sp>
    </p:spTree>
    <p:extLst>
      <p:ext uri="{BB962C8B-B14F-4D97-AF65-F5344CB8AC3E}">
        <p14:creationId xmlns:p14="http://schemas.microsoft.com/office/powerpoint/2010/main" val="1288173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3C8396-2114-05A9-0EF0-F59F2A530349}"/>
              </a:ext>
            </a:extLst>
          </p:cNvPr>
          <p:cNvSpPr>
            <a:spLocks noGrp="1"/>
          </p:cNvSpPr>
          <p:nvPr>
            <p:ph type="title"/>
          </p:nvPr>
        </p:nvSpPr>
        <p:spPr>
          <a:xfrm>
            <a:off x="1084728" y="1597961"/>
            <a:ext cx="3795812" cy="3162300"/>
          </a:xfrm>
        </p:spPr>
        <p:txBody>
          <a:bodyPr vert="horz" lIns="91440" tIns="45720" rIns="91440" bIns="45720" rtlCol="0" anchor="b">
            <a:normAutofit/>
          </a:bodyPr>
          <a:lstStyle/>
          <a:p>
            <a:r>
              <a:rPr lang="en-US" dirty="0"/>
              <a:t>Thank You!</a:t>
            </a:r>
          </a:p>
        </p:txBody>
      </p:sp>
      <p:sp>
        <p:nvSpPr>
          <p:cNvPr id="14" name="Freeform: Shape 13">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andshake">
            <a:extLst>
              <a:ext uri="{FF2B5EF4-FFF2-40B4-BE49-F238E27FC236}">
                <a16:creationId xmlns:a16="http://schemas.microsoft.com/office/drawing/2014/main" id="{C60DAC9F-3244-CFE7-3EAC-14C8C3259A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08441" y="1066800"/>
            <a:ext cx="4724399" cy="4724399"/>
          </a:xfrm>
          <a:prstGeom prst="rect">
            <a:avLst/>
          </a:prstGeom>
        </p:spPr>
      </p:pic>
    </p:spTree>
    <p:extLst>
      <p:ext uri="{BB962C8B-B14F-4D97-AF65-F5344CB8AC3E}">
        <p14:creationId xmlns:p14="http://schemas.microsoft.com/office/powerpoint/2010/main" val="4020566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 name="Rectangle 9">
            <a:extLst>
              <a:ext uri="{FF2B5EF4-FFF2-40B4-BE49-F238E27FC236}">
                <a16:creationId xmlns:a16="http://schemas.microsoft.com/office/drawing/2014/main" id="{33567960-1CEF-4B4F-86D1-C6F4F5FD3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7675EF-7384-959C-E7F7-5680AC0EBF8C}"/>
              </a:ext>
            </a:extLst>
          </p:cNvPr>
          <p:cNvSpPr>
            <a:spLocks noGrp="1"/>
          </p:cNvSpPr>
          <p:nvPr>
            <p:ph type="title"/>
          </p:nvPr>
        </p:nvSpPr>
        <p:spPr>
          <a:xfrm>
            <a:off x="1753050" y="650075"/>
            <a:ext cx="8643653" cy="1124073"/>
          </a:xfrm>
        </p:spPr>
        <p:txBody>
          <a:bodyPr vert="horz" lIns="91440" tIns="45720" rIns="91440" bIns="45720" rtlCol="0" anchor="b">
            <a:normAutofit/>
          </a:bodyPr>
          <a:lstStyle/>
          <a:p>
            <a:r>
              <a:rPr lang="en-US"/>
              <a:t>What is Challenging Behavior</a:t>
            </a:r>
            <a:endParaRPr lang="en-US" dirty="0"/>
          </a:p>
        </p:txBody>
      </p:sp>
      <p:sp>
        <p:nvSpPr>
          <p:cNvPr id="12" name="Rectangle 11">
            <a:extLst>
              <a:ext uri="{FF2B5EF4-FFF2-40B4-BE49-F238E27FC236}">
                <a16:creationId xmlns:a16="http://schemas.microsoft.com/office/drawing/2014/main" id="{DFEE4C13-E261-4684-8FE3-BFCEAEC1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345" y="3434819"/>
            <a:ext cx="348387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6C8625B-1BED-4D5D-BD6A-81D65EA60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478380" y="3429000"/>
            <a:ext cx="5222189" cy="342899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137CF16-50B0-44FA-82AF-AD747B73A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3052" y="3428997"/>
            <a:ext cx="3503659"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8" name="Rectangle 34">
            <a:extLst>
              <a:ext uri="{FF2B5EF4-FFF2-40B4-BE49-F238E27FC236}">
                <a16:creationId xmlns:a16="http://schemas.microsoft.com/office/drawing/2014/main" id="{76D9FFB1-E3DB-49AD-9B14-6343A0E47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274600" y="3428997"/>
            <a:ext cx="3429002" cy="3429003"/>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697104A3-01F9-4B74-A319-2D54DB3E0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13620" y="3429000"/>
            <a:ext cx="348387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18CB82CE-E10B-46D8-AD75-C36AD0DA9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7863564" y="4266005"/>
            <a:ext cx="3429000" cy="1754986"/>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4434675C-241B-444A-8EA1-83DAE0C59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609279" y="4275275"/>
            <a:ext cx="3429000" cy="1736446"/>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extBox 3">
            <a:extLst>
              <a:ext uri="{FF2B5EF4-FFF2-40B4-BE49-F238E27FC236}">
                <a16:creationId xmlns:a16="http://schemas.microsoft.com/office/drawing/2014/main" id="{077E3BAB-07A4-A468-93F1-FE59883CB341}"/>
              </a:ext>
            </a:extLst>
          </p:cNvPr>
          <p:cNvSpPr txBox="1"/>
          <p:nvPr/>
        </p:nvSpPr>
        <p:spPr>
          <a:xfrm>
            <a:off x="1753050" y="2114550"/>
            <a:ext cx="9086400" cy="646331"/>
          </a:xfrm>
          <a:prstGeom prst="rect">
            <a:avLst/>
          </a:prstGeom>
          <a:noFill/>
        </p:spPr>
        <p:txBody>
          <a:bodyPr wrap="square" rtlCol="0">
            <a:spAutoFit/>
          </a:bodyPr>
          <a:lstStyle/>
          <a:p>
            <a:pPr marL="285750" indent="-285750">
              <a:buFont typeface="Arial" panose="020B0604020202020204" pitchFamily="34" charset="0"/>
              <a:buChar char="•"/>
            </a:pPr>
            <a:r>
              <a:rPr lang="en-US" dirty="0"/>
              <a:t>Behavior that creates risks, obstacles, or negative interference with a person’s educational needs, developmental path, and social engagement</a:t>
            </a:r>
          </a:p>
        </p:txBody>
      </p:sp>
    </p:spTree>
    <p:extLst>
      <p:ext uri="{BB962C8B-B14F-4D97-AF65-F5344CB8AC3E}">
        <p14:creationId xmlns:p14="http://schemas.microsoft.com/office/powerpoint/2010/main" val="197637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A5572-DE0B-DCFD-C112-06269360046F}"/>
              </a:ext>
            </a:extLst>
          </p:cNvPr>
          <p:cNvSpPr>
            <a:spLocks noGrp="1"/>
          </p:cNvSpPr>
          <p:nvPr>
            <p:ph type="title"/>
          </p:nvPr>
        </p:nvSpPr>
        <p:spPr/>
        <p:txBody>
          <a:bodyPr/>
          <a:lstStyle/>
          <a:p>
            <a:r>
              <a:rPr lang="en-US" dirty="0"/>
              <a:t>Examples of challenging behavior </a:t>
            </a:r>
          </a:p>
        </p:txBody>
      </p:sp>
      <p:sp>
        <p:nvSpPr>
          <p:cNvPr id="3" name="Content Placeholder 2">
            <a:extLst>
              <a:ext uri="{FF2B5EF4-FFF2-40B4-BE49-F238E27FC236}">
                <a16:creationId xmlns:a16="http://schemas.microsoft.com/office/drawing/2014/main" id="{5E4C1867-BDC0-A5DA-51B6-906519FB312F}"/>
              </a:ext>
            </a:extLst>
          </p:cNvPr>
          <p:cNvSpPr>
            <a:spLocks noGrp="1"/>
          </p:cNvSpPr>
          <p:nvPr>
            <p:ph idx="1"/>
          </p:nvPr>
        </p:nvSpPr>
        <p:spPr/>
        <p:txBody>
          <a:bodyPr/>
          <a:lstStyle/>
          <a:p>
            <a:r>
              <a:rPr lang="en-US" dirty="0"/>
              <a:t>Aggressive behavior such as hitting, kicking, screaming etc..</a:t>
            </a:r>
          </a:p>
          <a:p>
            <a:r>
              <a:rPr lang="en-US" dirty="0"/>
              <a:t> Inflexibility to changes especially routines and accepting change</a:t>
            </a:r>
          </a:p>
          <a:p>
            <a:r>
              <a:rPr lang="en-US" dirty="0"/>
              <a:t>Extreme social withdrawal</a:t>
            </a:r>
          </a:p>
          <a:p>
            <a:r>
              <a:rPr lang="en-US" dirty="0"/>
              <a:t>Moderate to severe deficits in their ability to communicate</a:t>
            </a:r>
          </a:p>
          <a:p>
            <a:r>
              <a:rPr lang="en-US" dirty="0"/>
              <a:t>Hyper or Hypo sensory processing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55074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A1951E2-8F97-4C6F-9735-8234E367F4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A0F838-C9A6-BC88-C957-FD49135ADDAA}"/>
              </a:ext>
            </a:extLst>
          </p:cNvPr>
          <p:cNvSpPr>
            <a:spLocks noGrp="1"/>
          </p:cNvSpPr>
          <p:nvPr>
            <p:ph type="title"/>
          </p:nvPr>
        </p:nvSpPr>
        <p:spPr>
          <a:xfrm>
            <a:off x="1077362" y="447676"/>
            <a:ext cx="10037276" cy="885824"/>
          </a:xfrm>
        </p:spPr>
        <p:txBody>
          <a:bodyPr anchor="ctr">
            <a:normAutofit/>
          </a:bodyPr>
          <a:lstStyle/>
          <a:p>
            <a:pPr algn="ctr"/>
            <a:r>
              <a:rPr lang="en-US" sz="2800" dirty="0"/>
              <a:t>Functions of Behavior: WHY the behavior is occurring</a:t>
            </a:r>
          </a:p>
        </p:txBody>
      </p:sp>
      <p:sp>
        <p:nvSpPr>
          <p:cNvPr id="11" name="Rectangle 10">
            <a:extLst>
              <a:ext uri="{FF2B5EF4-FFF2-40B4-BE49-F238E27FC236}">
                <a16:creationId xmlns:a16="http://schemas.microsoft.com/office/drawing/2014/main" id="{02FF53E3-0DDC-4270-9698-6F5D68343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08339"/>
            <a:ext cx="12192000" cy="51496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1415699-27F1-3399-7842-657F3924CAB2}"/>
              </a:ext>
            </a:extLst>
          </p:cNvPr>
          <p:cNvGraphicFramePr>
            <a:graphicFrameLocks noGrp="1"/>
          </p:cNvGraphicFramePr>
          <p:nvPr>
            <p:ph idx="1"/>
            <p:extLst>
              <p:ext uri="{D42A27DB-BD31-4B8C-83A1-F6EECF244321}">
                <p14:modId xmlns:p14="http://schemas.microsoft.com/office/powerpoint/2010/main" val="1469417082"/>
              </p:ext>
            </p:extLst>
          </p:nvPr>
        </p:nvGraphicFramePr>
        <p:xfrm>
          <a:off x="1077913" y="2809875"/>
          <a:ext cx="10036175" cy="3130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073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02B65-50A0-CB75-820B-4BEB84617C8A}"/>
              </a:ext>
            </a:extLst>
          </p:cNvPr>
          <p:cNvSpPr>
            <a:spLocks noGrp="1"/>
          </p:cNvSpPr>
          <p:nvPr>
            <p:ph type="title"/>
          </p:nvPr>
        </p:nvSpPr>
        <p:spPr/>
        <p:txBody>
          <a:bodyPr/>
          <a:lstStyle/>
          <a:p>
            <a:r>
              <a:rPr lang="en-US" dirty="0"/>
              <a:t>Sensory </a:t>
            </a:r>
          </a:p>
        </p:txBody>
      </p:sp>
      <p:sp>
        <p:nvSpPr>
          <p:cNvPr id="3" name="Content Placeholder 2">
            <a:extLst>
              <a:ext uri="{FF2B5EF4-FFF2-40B4-BE49-F238E27FC236}">
                <a16:creationId xmlns:a16="http://schemas.microsoft.com/office/drawing/2014/main" id="{F250C24D-7133-973A-7C8D-4FE96A89ADD2}"/>
              </a:ext>
            </a:extLst>
          </p:cNvPr>
          <p:cNvSpPr>
            <a:spLocks noGrp="1"/>
          </p:cNvSpPr>
          <p:nvPr>
            <p:ph idx="1"/>
          </p:nvPr>
        </p:nvSpPr>
        <p:spPr/>
        <p:txBody>
          <a:bodyPr/>
          <a:lstStyle/>
          <a:p>
            <a:r>
              <a:rPr lang="en-US" dirty="0"/>
              <a:t>Engage in the behavior to meet a sensory needs. These sensory needs being met usually trigger the pleasure portion of our brains. The behavior is self satisfying  and can be used to reduce discomfort and regulate.</a:t>
            </a:r>
          </a:p>
          <a:p>
            <a:r>
              <a:rPr lang="en-US" dirty="0"/>
              <a:t>Example: nail biting, hand flapping, excessive/mindless scrolling on electric devices, watching the same shows or listening to the same song over and over </a:t>
            </a:r>
          </a:p>
          <a:p>
            <a:pPr marL="0" indent="0">
              <a:buNone/>
            </a:pPr>
            <a:endParaRPr lang="en-US" dirty="0"/>
          </a:p>
        </p:txBody>
      </p:sp>
    </p:spTree>
    <p:extLst>
      <p:ext uri="{BB962C8B-B14F-4D97-AF65-F5344CB8AC3E}">
        <p14:creationId xmlns:p14="http://schemas.microsoft.com/office/powerpoint/2010/main" val="423959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79B-34C6-98D5-CB09-02F467D8A771}"/>
              </a:ext>
            </a:extLst>
          </p:cNvPr>
          <p:cNvSpPr>
            <a:spLocks noGrp="1"/>
          </p:cNvSpPr>
          <p:nvPr>
            <p:ph type="title"/>
          </p:nvPr>
        </p:nvSpPr>
        <p:spPr/>
        <p:txBody>
          <a:bodyPr/>
          <a:lstStyle/>
          <a:p>
            <a:r>
              <a:rPr lang="en-US" dirty="0"/>
              <a:t>Escape </a:t>
            </a:r>
          </a:p>
        </p:txBody>
      </p:sp>
      <p:sp>
        <p:nvSpPr>
          <p:cNvPr id="3" name="Content Placeholder 2">
            <a:extLst>
              <a:ext uri="{FF2B5EF4-FFF2-40B4-BE49-F238E27FC236}">
                <a16:creationId xmlns:a16="http://schemas.microsoft.com/office/drawing/2014/main" id="{879AD6EF-F27E-FF31-EE19-7AB07565E11F}"/>
              </a:ext>
            </a:extLst>
          </p:cNvPr>
          <p:cNvSpPr>
            <a:spLocks noGrp="1"/>
          </p:cNvSpPr>
          <p:nvPr>
            <p:ph idx="1"/>
          </p:nvPr>
        </p:nvSpPr>
        <p:spPr/>
        <p:txBody>
          <a:bodyPr/>
          <a:lstStyle/>
          <a:p>
            <a:r>
              <a:rPr lang="en-US" dirty="0"/>
              <a:t>Engages in behavior to avoid or escape demands or situations</a:t>
            </a:r>
          </a:p>
          <a:p>
            <a:r>
              <a:rPr lang="en-US" dirty="0"/>
              <a:t>Examples: physically leaving, creating other distracting behaviors, engaging in self injurious behaviors, making up excuses, destroying materials </a:t>
            </a:r>
          </a:p>
          <a:p>
            <a:endParaRPr lang="en-US" dirty="0"/>
          </a:p>
        </p:txBody>
      </p:sp>
    </p:spTree>
    <p:extLst>
      <p:ext uri="{BB962C8B-B14F-4D97-AF65-F5344CB8AC3E}">
        <p14:creationId xmlns:p14="http://schemas.microsoft.com/office/powerpoint/2010/main" val="2425397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DF2E9-9C5D-3B75-87CB-4B2BA4287F34}"/>
              </a:ext>
            </a:extLst>
          </p:cNvPr>
          <p:cNvSpPr>
            <a:spLocks noGrp="1"/>
          </p:cNvSpPr>
          <p:nvPr>
            <p:ph type="title"/>
          </p:nvPr>
        </p:nvSpPr>
        <p:spPr/>
        <p:txBody>
          <a:bodyPr/>
          <a:lstStyle/>
          <a:p>
            <a:r>
              <a:rPr lang="en-US" dirty="0"/>
              <a:t>Attention</a:t>
            </a:r>
          </a:p>
        </p:txBody>
      </p:sp>
      <p:sp>
        <p:nvSpPr>
          <p:cNvPr id="3" name="Content Placeholder 2">
            <a:extLst>
              <a:ext uri="{FF2B5EF4-FFF2-40B4-BE49-F238E27FC236}">
                <a16:creationId xmlns:a16="http://schemas.microsoft.com/office/drawing/2014/main" id="{D752485F-1D57-2DA9-21D1-FE5F7580B9D5}"/>
              </a:ext>
            </a:extLst>
          </p:cNvPr>
          <p:cNvSpPr>
            <a:spLocks noGrp="1"/>
          </p:cNvSpPr>
          <p:nvPr>
            <p:ph idx="1"/>
          </p:nvPr>
        </p:nvSpPr>
        <p:spPr/>
        <p:txBody>
          <a:bodyPr/>
          <a:lstStyle/>
          <a:p>
            <a:r>
              <a:rPr lang="en-US" dirty="0"/>
              <a:t>Engages in the behavior to gain attention from others after it has been removed. Attention can be negative or positive </a:t>
            </a:r>
          </a:p>
          <a:p>
            <a:r>
              <a:rPr lang="en-US" dirty="0"/>
              <a:t>Examples: engaging in behaviors that requires attention to be redirected to them, engaging in mischievous behavior (person tends to know better), making inappropriate comments, pretending to not know how to complete a certain task, engaging in overly silly or dramatic behavior</a:t>
            </a:r>
          </a:p>
        </p:txBody>
      </p:sp>
    </p:spTree>
    <p:extLst>
      <p:ext uri="{BB962C8B-B14F-4D97-AF65-F5344CB8AC3E}">
        <p14:creationId xmlns:p14="http://schemas.microsoft.com/office/powerpoint/2010/main" val="61643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BC0D-0231-0D28-F4A6-F36EF8C90F44}"/>
              </a:ext>
            </a:extLst>
          </p:cNvPr>
          <p:cNvSpPr>
            <a:spLocks noGrp="1"/>
          </p:cNvSpPr>
          <p:nvPr>
            <p:ph type="title"/>
          </p:nvPr>
        </p:nvSpPr>
        <p:spPr/>
        <p:txBody>
          <a:bodyPr/>
          <a:lstStyle/>
          <a:p>
            <a:r>
              <a:rPr lang="en-US" dirty="0"/>
              <a:t>Access/Tangible</a:t>
            </a:r>
          </a:p>
        </p:txBody>
      </p:sp>
      <p:sp>
        <p:nvSpPr>
          <p:cNvPr id="3" name="Content Placeholder 2">
            <a:extLst>
              <a:ext uri="{FF2B5EF4-FFF2-40B4-BE49-F238E27FC236}">
                <a16:creationId xmlns:a16="http://schemas.microsoft.com/office/drawing/2014/main" id="{EB6B2EE5-55B8-B8F4-DF52-8677F60669AF}"/>
              </a:ext>
            </a:extLst>
          </p:cNvPr>
          <p:cNvSpPr>
            <a:spLocks noGrp="1"/>
          </p:cNvSpPr>
          <p:nvPr>
            <p:ph idx="1"/>
          </p:nvPr>
        </p:nvSpPr>
        <p:spPr/>
        <p:txBody>
          <a:bodyPr/>
          <a:lstStyle/>
          <a:p>
            <a:r>
              <a:rPr lang="en-US" dirty="0"/>
              <a:t>Gain access to items, activities, sometimes people</a:t>
            </a:r>
          </a:p>
          <a:p>
            <a:r>
              <a:rPr lang="en-US" dirty="0"/>
              <a:t>Increased aggressive behavior when items are removed, sneak to get into certain rooms or containers, excessive requests, begging, bargaining </a:t>
            </a:r>
          </a:p>
        </p:txBody>
      </p:sp>
    </p:spTree>
    <p:extLst>
      <p:ext uri="{BB962C8B-B14F-4D97-AF65-F5344CB8AC3E}">
        <p14:creationId xmlns:p14="http://schemas.microsoft.com/office/powerpoint/2010/main" val="301035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7002B-1C84-D08F-1D04-7072E8B3CAAD}"/>
              </a:ext>
            </a:extLst>
          </p:cNvPr>
          <p:cNvSpPr>
            <a:spLocks noGrp="1"/>
          </p:cNvSpPr>
          <p:nvPr>
            <p:ph type="title"/>
          </p:nvPr>
        </p:nvSpPr>
        <p:spPr/>
        <p:txBody>
          <a:bodyPr/>
          <a:lstStyle/>
          <a:p>
            <a:r>
              <a:rPr lang="en-US" dirty="0"/>
              <a:t>How do we Know?</a:t>
            </a:r>
          </a:p>
        </p:txBody>
      </p:sp>
      <p:sp>
        <p:nvSpPr>
          <p:cNvPr id="3" name="Content Placeholder 2">
            <a:extLst>
              <a:ext uri="{FF2B5EF4-FFF2-40B4-BE49-F238E27FC236}">
                <a16:creationId xmlns:a16="http://schemas.microsoft.com/office/drawing/2014/main" id="{D9D04729-193E-7199-AD95-E8262F077C6D}"/>
              </a:ext>
            </a:extLst>
          </p:cNvPr>
          <p:cNvSpPr>
            <a:spLocks noGrp="1"/>
          </p:cNvSpPr>
          <p:nvPr>
            <p:ph idx="1"/>
          </p:nvPr>
        </p:nvSpPr>
        <p:spPr/>
        <p:txBody>
          <a:bodyPr/>
          <a:lstStyle/>
          <a:p>
            <a:r>
              <a:rPr lang="en-US" dirty="0"/>
              <a:t>In order to recognize the function of behavior we have to observe and pick up on the patterns.  A functional Behavioral Assessment can be done by a trained professional</a:t>
            </a:r>
          </a:p>
          <a:p>
            <a:r>
              <a:rPr lang="en-US" dirty="0"/>
              <a:t>A more simplistic approach that can be done is ABC data.</a:t>
            </a:r>
          </a:p>
          <a:p>
            <a:pPr marL="834390" lvl="2" indent="-285750"/>
            <a:r>
              <a:rPr lang="en-US" dirty="0"/>
              <a:t>	Antecedent: What happens before</a:t>
            </a:r>
          </a:p>
          <a:p>
            <a:pPr marL="834390" lvl="2" indent="-285750"/>
            <a:r>
              <a:rPr lang="en-US" dirty="0"/>
              <a:t>Behavior: What behavior did they engage in </a:t>
            </a:r>
          </a:p>
          <a:p>
            <a:pPr marL="834390" lvl="2" indent="-285750"/>
            <a:r>
              <a:rPr lang="en-US" dirty="0"/>
              <a:t>Consequence: what was the result of them engaging in the behavior </a:t>
            </a:r>
          </a:p>
          <a:p>
            <a:pPr lvl="1"/>
            <a:endParaRPr lang="en-US" dirty="0"/>
          </a:p>
        </p:txBody>
      </p:sp>
    </p:spTree>
    <p:extLst>
      <p:ext uri="{BB962C8B-B14F-4D97-AF65-F5344CB8AC3E}">
        <p14:creationId xmlns:p14="http://schemas.microsoft.com/office/powerpoint/2010/main" val="1684305451"/>
      </p:ext>
    </p:extLst>
  </p:cSld>
  <p:clrMapOvr>
    <a:masterClrMapping/>
  </p:clrMapOvr>
</p:sld>
</file>

<file path=ppt/theme/theme1.xml><?xml version="1.0" encoding="utf-8"?>
<a:theme xmlns:a="http://schemas.openxmlformats.org/drawingml/2006/main" name="BlocksVTI">
  <a:themeElements>
    <a:clrScheme name="AnalogousFromLightSeedRightStep">
      <a:dk1>
        <a:srgbClr val="000000"/>
      </a:dk1>
      <a:lt1>
        <a:srgbClr val="FFFFFF"/>
      </a:lt1>
      <a:dk2>
        <a:srgbClr val="243341"/>
      </a:dk2>
      <a:lt2>
        <a:srgbClr val="E8E2E7"/>
      </a:lt2>
      <a:accent1>
        <a:srgbClr val="7DAD88"/>
      </a:accent1>
      <a:accent2>
        <a:srgbClr val="6FAC96"/>
      </a:accent2>
      <a:accent3>
        <a:srgbClr val="7DA9AC"/>
      </a:accent3>
      <a:accent4>
        <a:srgbClr val="7B9EBE"/>
      </a:accent4>
      <a:accent5>
        <a:srgbClr val="9399CA"/>
      </a:accent5>
      <a:accent6>
        <a:srgbClr val="8F7BBE"/>
      </a:accent6>
      <a:hlink>
        <a:srgbClr val="AE699F"/>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2643</TotalTime>
  <Words>1303</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Avenir Next LT Pro</vt:lpstr>
      <vt:lpstr>Avenir Next LT Pro Light</vt:lpstr>
      <vt:lpstr>BlocksVTI</vt:lpstr>
      <vt:lpstr>Navigating Challenging Behavior</vt:lpstr>
      <vt:lpstr>What is Challenging Behavior</vt:lpstr>
      <vt:lpstr>Examples of challenging behavior </vt:lpstr>
      <vt:lpstr>Functions of Behavior: WHY the behavior is occurring</vt:lpstr>
      <vt:lpstr>Sensory </vt:lpstr>
      <vt:lpstr>Escape </vt:lpstr>
      <vt:lpstr>Attention</vt:lpstr>
      <vt:lpstr>Access/Tangible</vt:lpstr>
      <vt:lpstr>How do we Know?</vt:lpstr>
      <vt:lpstr>Example: Bath time </vt:lpstr>
      <vt:lpstr>We know the function: Now what</vt:lpstr>
      <vt:lpstr>Proactive strategies</vt:lpstr>
      <vt:lpstr>General Strategies by Function: Sensory</vt:lpstr>
      <vt:lpstr>General Strategies: Escape</vt:lpstr>
      <vt:lpstr>General Strategies: Attention</vt:lpstr>
      <vt:lpstr>General Strategies: Access/Tangible</vt:lpstr>
      <vt:lpstr>General Advice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Challenging Behavior</dc:title>
  <dc:creator>Amber Brown</dc:creator>
  <cp:lastModifiedBy>Sitara Nayak</cp:lastModifiedBy>
  <cp:revision>1</cp:revision>
  <dcterms:created xsi:type="dcterms:W3CDTF">2023-06-21T19:37:49Z</dcterms:created>
  <dcterms:modified xsi:type="dcterms:W3CDTF">2023-06-23T18:49:21Z</dcterms:modified>
</cp:coreProperties>
</file>